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036"/>
    <a:srgbClr val="2D123D"/>
    <a:srgbClr val="59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28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232" y="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079A8-C758-4C41-912B-598585479FD6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FCA6-D26A-F043-B9B0-6113EB76E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bg>
      <p:bgPr>
        <a:gradFill>
          <a:gsLst>
            <a:gs pos="0">
              <a:srgbClr val="592C82"/>
            </a:gs>
            <a:gs pos="10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F97E7-4CCA-81E4-A6F2-DA40C2C48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855" y="5429840"/>
            <a:ext cx="12224721" cy="142995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381B6B-3CA7-72AB-7128-00260D864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01" y="6363407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D21B6C3-10DB-5D25-6089-0EEEC1F90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801" y="1065261"/>
            <a:ext cx="8334246" cy="210657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Presentation Title in title or sentence case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5F93C64-D9ED-B850-A24B-05B528080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801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5D418F07-866F-FD19-932F-2C8A600B0D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1901" y="6164552"/>
            <a:ext cx="2102177" cy="3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381B6B-3CA7-72AB-7128-00260D864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01" y="6363407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D21B6C3-10DB-5D25-6089-0EEEC1F90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801" y="1065261"/>
            <a:ext cx="8334246" cy="210657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Presentation Title in title or sentence case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5F93C64-D9ED-B850-A24B-05B528080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801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7F2995-3CB2-B5C6-6C85-5E6261994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62" y="6085244"/>
            <a:ext cx="2084894" cy="3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508DFB-6CE7-51CF-00D7-9CE0ED873846}"/>
              </a:ext>
            </a:extLst>
          </p:cNvPr>
          <p:cNvSpPr>
            <a:spLocks noGrp="1"/>
          </p:cNvSpPr>
          <p:nvPr/>
        </p:nvSpPr>
        <p:spPr>
          <a:xfrm>
            <a:off x="612228" y="937753"/>
            <a:ext cx="7979681" cy="2106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45720" rIns="91440" bIns="0" rtlCol="0" anchor="b">
            <a:norm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None/>
            </a:pPr>
            <a:r>
              <a:rPr lang="en-US" sz="4000" b="1" i="0" dirty="0">
                <a:solidFill>
                  <a:schemeClr val="tx1"/>
                </a:solidFill>
                <a:latin typeface="Avenir Next LT Pro" panose="020B0504020202020204" pitchFamily="34" charset="77"/>
              </a:rPr>
              <a:t>Insert Presentation Title in title or sentence case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32A4BBB-6BF1-3591-6A76-7C39F78F2410}"/>
              </a:ext>
            </a:extLst>
          </p:cNvPr>
          <p:cNvSpPr>
            <a:spLocks noGrp="1"/>
          </p:cNvSpPr>
          <p:nvPr/>
        </p:nvSpPr>
        <p:spPr>
          <a:xfrm>
            <a:off x="612228" y="3356901"/>
            <a:ext cx="6746738" cy="701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45720" rIns="91440" bIns="45720" rtlCol="0" anchor="t">
            <a:no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None/>
            </a:pPr>
            <a:r>
              <a:rPr lang="en-US" sz="2000" b="0" i="0" dirty="0">
                <a:solidFill>
                  <a:schemeClr val="tx1"/>
                </a:solidFill>
                <a:latin typeface="Avenir Next LT Pro" panose="020B0504020202020204" pitchFamily="34" charset="77"/>
              </a:rPr>
              <a:t>Insert subtitle, date or other important information, not to exceed two lines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F9C5F21-90F2-6F65-37C7-FC0A68317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01" y="6363407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0B9CA6-8DF0-D367-931C-99A0607D45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62" y="6085244"/>
            <a:ext cx="2084894" cy="3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F9C5F21-90F2-6F65-37C7-FC0A68317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01" y="6363407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B10E12-2C7F-424E-F8DD-170F12E561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57200"/>
            <a:ext cx="10668000" cy="1066800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3400" b="1" i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panose="020B0504020202020204" pitchFamily="34" charset="77"/>
              </a:defRPr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CA005F4-12B5-609C-30E2-E070774EEE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85900" y="1840447"/>
            <a:ext cx="9677400" cy="3721367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 b="0" i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panose="020B0504020202020204" pitchFamily="34" charset="77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72010C-4BD0-08E5-DAF0-22361BCD0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62" y="6085244"/>
            <a:ext cx="2084894" cy="3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2">
    <p:bg>
      <p:bgPr>
        <a:gradFill>
          <a:gsLst>
            <a:gs pos="0">
              <a:srgbClr val="592C82"/>
            </a:gs>
            <a:gs pos="10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5B898FA-9AEB-AA20-2886-48A10EE2F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855" y="5429840"/>
            <a:ext cx="12224721" cy="142995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381B6B-3CA7-72AB-7128-00260D864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01" y="6363407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CD76100-5F3F-607A-2148-020BF9C33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57200"/>
            <a:ext cx="10668000" cy="1066800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72D113E-1C55-0547-4E5F-16DDAB684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61155" y="1840447"/>
            <a:ext cx="4487159" cy="3721367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5FD3F85-3D12-7128-7AB9-E0674A9C79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3241" y="1840447"/>
            <a:ext cx="4830059" cy="3721367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41E96AD-EBA5-A802-4559-085016EB8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1901" y="6164552"/>
            <a:ext cx="2102177" cy="3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4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 flip="none" rotWithShape="1">
          <a:gsLst>
            <a:gs pos="0">
              <a:srgbClr val="592C8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7C2E51-F46F-754E-B004-E6ACBF7F2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0226" y="3096826"/>
            <a:ext cx="3511548" cy="6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19D90-EB71-DE7E-CFD8-09F8651D7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1718E-5A83-CDD6-A1E6-3FF150EA6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0" r:id="rId3"/>
    <p:sldLayoutId id="2147483661" r:id="rId4"/>
    <p:sldLayoutId id="2147483649" r:id="rId5"/>
    <p:sldLayoutId id="214748366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kK13njENoI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3A447-0B1E-E767-41B6-E75CEBFB2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Chris Lindeke, UW-Whitewater — University Marketing and 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B19E5-F21F-3ADE-4DCC-32BBAD75C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Crafting Your Story: Building Awareness for Your Work On and Off Campus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9E191-1BF1-3FDD-5DB4-66E6A9141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Tuesday, September 30, 2025</a:t>
            </a:r>
          </a:p>
          <a:p>
            <a:r>
              <a:rPr lang="en-US" dirty="0"/>
              <a:t>Universities of Wisconsin Continuing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04725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74817-2598-5AE5-38AC-6813A6B4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36718-06BE-13C3-2629-2557136F4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Best practices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B277D-A879-B2DA-3FCE-D5DFBB9D6E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Content calendar (editorial calendar)</a:t>
            </a:r>
          </a:p>
          <a:p>
            <a:r>
              <a:rPr lang="en-US" dirty="0"/>
              <a:t>Media list</a:t>
            </a:r>
          </a:p>
          <a:p>
            <a:r>
              <a:rPr lang="en-US" dirty="0"/>
              <a:t>Community partners</a:t>
            </a:r>
          </a:p>
          <a:p>
            <a:pPr lvl="1"/>
            <a:r>
              <a:rPr lang="en-US" dirty="0"/>
              <a:t>Sponsor their events</a:t>
            </a:r>
          </a:p>
          <a:p>
            <a:r>
              <a:rPr lang="en-US" dirty="0"/>
              <a:t>Liaison relationship with someone in the central office</a:t>
            </a:r>
          </a:p>
          <a:p>
            <a:pPr lvl="1"/>
            <a:r>
              <a:rPr lang="en-US" dirty="0"/>
              <a:t>Collaboration, consultation, etc.</a:t>
            </a:r>
          </a:p>
          <a:p>
            <a:pPr lvl="1"/>
            <a:r>
              <a:rPr lang="en-US" dirty="0"/>
              <a:t>Creative services (depends on institutional priorities)</a:t>
            </a:r>
          </a:p>
        </p:txBody>
      </p:sp>
    </p:spTree>
    <p:extLst>
      <p:ext uri="{BB962C8B-B14F-4D97-AF65-F5344CB8AC3E}">
        <p14:creationId xmlns:p14="http://schemas.microsoft.com/office/powerpoint/2010/main" val="196306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A591B-790D-8FC5-AB99-8EC6220D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4B01A-BC6F-2E37-3826-2D4F91C99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examples</a:t>
            </a:r>
          </a:p>
        </p:txBody>
      </p:sp>
      <p:pic>
        <p:nvPicPr>
          <p:cNvPr id="5" name="Online Media 4" descr="Summer at UW-Whitewater">
            <a:hlinkClick r:id="" action="ppaction://media"/>
            <a:extLst>
              <a:ext uri="{FF2B5EF4-FFF2-40B4-BE49-F238E27FC236}">
                <a16:creationId xmlns:a16="http://schemas.microsoft.com/office/drawing/2014/main" id="{89CC0719-8068-C2DF-96B1-AC5BBCB5B37B}"/>
              </a:ext>
            </a:extLst>
          </p:cNvPr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0538" y="1839913"/>
            <a:ext cx="6588125" cy="37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B689-739A-D0A4-45DC-87BAF490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811A3-BA95-8033-FE8D-BD2E2E572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examples</a:t>
            </a:r>
          </a:p>
        </p:txBody>
      </p:sp>
      <p:pic>
        <p:nvPicPr>
          <p:cNvPr id="7" name="Picture 6" descr="A person playing a keyboard&#10;&#10;AI-generated content may be incorrect.">
            <a:extLst>
              <a:ext uri="{FF2B5EF4-FFF2-40B4-BE49-F238E27FC236}">
                <a16:creationId xmlns:a16="http://schemas.microsoft.com/office/drawing/2014/main" id="{2F55C687-D253-2C49-3D3D-32FBED0C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14500"/>
            <a:ext cx="3429000" cy="3429000"/>
          </a:xfrm>
          <a:prstGeom prst="rect">
            <a:avLst/>
          </a:prstGeom>
        </p:spPr>
      </p:pic>
      <p:pic>
        <p:nvPicPr>
          <p:cNvPr id="9" name="Picture 8" descr="A person in a purple shirt&#10;&#10;AI-generated content may be incorrect.">
            <a:extLst>
              <a:ext uri="{FF2B5EF4-FFF2-40B4-BE49-F238E27FC236}">
                <a16:creationId xmlns:a16="http://schemas.microsoft.com/office/drawing/2014/main" id="{808BC2B8-4A31-B40B-E43E-ABFE6FA47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1714500"/>
            <a:ext cx="1016000" cy="3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2FEFC-6485-CBEC-29FB-C975479A6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1714500"/>
            <a:ext cx="4622800" cy="571500"/>
          </a:xfrm>
          <a:prstGeom prst="rect">
            <a:avLst/>
          </a:prstGeom>
        </p:spPr>
      </p:pic>
      <p:pic>
        <p:nvPicPr>
          <p:cNvPr id="15" name="Picture 14" descr="A group of people running on a field&#10;&#10;AI-generated content may be incorrect.">
            <a:extLst>
              <a:ext uri="{FF2B5EF4-FFF2-40B4-BE49-F238E27FC236}">
                <a16:creationId xmlns:a16="http://schemas.microsoft.com/office/drawing/2014/main" id="{83241D7C-86EF-2521-97F8-8C46D4186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2825750"/>
            <a:ext cx="1905000" cy="1587500"/>
          </a:xfrm>
          <a:prstGeom prst="rect">
            <a:avLst/>
          </a:prstGeom>
        </p:spPr>
      </p:pic>
      <p:pic>
        <p:nvPicPr>
          <p:cNvPr id="17" name="Picture 16" descr="A person playing a keyboard&#10;&#10;AI-generated content may be incorrect.">
            <a:extLst>
              <a:ext uri="{FF2B5EF4-FFF2-40B4-BE49-F238E27FC236}">
                <a16:creationId xmlns:a16="http://schemas.microsoft.com/office/drawing/2014/main" id="{2FA81174-D4AA-2B1C-7A7A-50145906C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2825750"/>
            <a:ext cx="1905000" cy="1587500"/>
          </a:xfrm>
          <a:prstGeom prst="rect">
            <a:avLst/>
          </a:prstGeom>
        </p:spPr>
      </p:pic>
      <p:pic>
        <p:nvPicPr>
          <p:cNvPr id="19" name="Picture 18" descr="A close up of a sign&#10;&#10;AI-generated content may be incorrect.">
            <a:extLst>
              <a:ext uri="{FF2B5EF4-FFF2-40B4-BE49-F238E27FC236}">
                <a16:creationId xmlns:a16="http://schemas.microsoft.com/office/drawing/2014/main" id="{6D2C9294-1406-6A2B-EA36-981327EDE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400" y="4894729"/>
            <a:ext cx="2032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F1B3D-ECC1-015E-7EA1-F34C351D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C6CFE-3B68-2280-9A2C-DB7A35BB37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examples</a:t>
            </a:r>
          </a:p>
        </p:txBody>
      </p:sp>
      <p:pic>
        <p:nvPicPr>
          <p:cNvPr id="7" name="Picture 6" descr="A purple and green advertisement with a cartoon bird&#10;&#10;AI-generated content may be incorrect.">
            <a:extLst>
              <a:ext uri="{FF2B5EF4-FFF2-40B4-BE49-F238E27FC236}">
                <a16:creationId xmlns:a16="http://schemas.microsoft.com/office/drawing/2014/main" id="{DC1A130F-12C9-12DC-E8AF-3A3FD2EC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708" y="1429407"/>
            <a:ext cx="3800431" cy="3999186"/>
          </a:xfrm>
          <a:prstGeom prst="rect">
            <a:avLst/>
          </a:prstGeom>
        </p:spPr>
      </p:pic>
      <p:pic>
        <p:nvPicPr>
          <p:cNvPr id="9" name="Picture 8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4765D258-8441-35D0-03C9-57CA94E0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60" y="193205"/>
            <a:ext cx="3471961" cy="5235388"/>
          </a:xfrm>
          <a:prstGeom prst="rect">
            <a:avLst/>
          </a:prstGeom>
        </p:spPr>
      </p:pic>
      <p:pic>
        <p:nvPicPr>
          <p:cNvPr id="11" name="Picture 10" descr="A purple and white advertisement with a cartoon character&#10;&#10;AI-generated content may be incorrect.">
            <a:extLst>
              <a:ext uri="{FF2B5EF4-FFF2-40B4-BE49-F238E27FC236}">
                <a16:creationId xmlns:a16="http://schemas.microsoft.com/office/drawing/2014/main" id="{E7E8AFFF-1761-EE6E-66F9-EB187A29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58" y="3514165"/>
            <a:ext cx="4114829" cy="19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3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66F22-9A58-E0F7-8B56-EF709BAA9D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 — Chris Lindeke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C457C-000E-9F9E-982C-CBF176F9EC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UW-Whitewater experience</a:t>
            </a:r>
          </a:p>
          <a:p>
            <a:pPr lvl="1"/>
            <a:r>
              <a:rPr lang="en-US" dirty="0"/>
              <a:t>Marketing and communications manager</a:t>
            </a:r>
          </a:p>
          <a:p>
            <a:pPr lvl="1"/>
            <a:r>
              <a:rPr lang="en-US" dirty="0"/>
              <a:t>Assistant athletic director, communications</a:t>
            </a:r>
          </a:p>
          <a:p>
            <a:r>
              <a:rPr lang="en-US" dirty="0"/>
              <a:t>Other roles</a:t>
            </a:r>
          </a:p>
          <a:p>
            <a:pPr lvl="1"/>
            <a:r>
              <a:rPr lang="en-US" dirty="0"/>
              <a:t>Account supervisor, The Specialized Marketing Group, Inc. (TSMGI)</a:t>
            </a:r>
          </a:p>
          <a:p>
            <a:pPr lvl="1"/>
            <a:r>
              <a:rPr lang="en-US" dirty="0"/>
              <a:t>Sports information director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B.A., Journalism (University of Wisconsin-Madison)</a:t>
            </a:r>
          </a:p>
          <a:p>
            <a:pPr lvl="1"/>
            <a:r>
              <a:rPr lang="en-US" dirty="0"/>
              <a:t>M.A., Counseling (Lakeland University)</a:t>
            </a:r>
          </a:p>
        </p:txBody>
      </p:sp>
    </p:spTree>
    <p:extLst>
      <p:ext uri="{BB962C8B-B14F-4D97-AF65-F5344CB8AC3E}">
        <p14:creationId xmlns:p14="http://schemas.microsoft.com/office/powerpoint/2010/main" val="41242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D25FE-6B9D-753B-365D-B08D6864B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Marketing and communications at UWW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5B3C-B864-C451-07AA-0FF03C068D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University Marketing and Communications (UMC)</a:t>
            </a:r>
          </a:p>
          <a:p>
            <a:r>
              <a:rPr lang="en-US" dirty="0"/>
              <a:t>Enrollment marketing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Crisis management and brand reputation</a:t>
            </a:r>
          </a:p>
          <a:p>
            <a:r>
              <a:rPr lang="en-US" dirty="0"/>
              <a:t>Strategic content creation</a:t>
            </a:r>
          </a:p>
        </p:txBody>
      </p:sp>
    </p:spTree>
    <p:extLst>
      <p:ext uri="{BB962C8B-B14F-4D97-AF65-F5344CB8AC3E}">
        <p14:creationId xmlns:p14="http://schemas.microsoft.com/office/powerpoint/2010/main" val="6350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63AF-4122-7782-F7FF-838564B6B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FE449-23CA-09E2-F48E-47CFCE5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Continuing Education x </a:t>
            </a:r>
            <a:r>
              <a:rPr lang="en-US" dirty="0" err="1"/>
              <a:t>MarComm</a:t>
            </a:r>
            <a:r>
              <a:rPr lang="en-US" dirty="0"/>
              <a:t> at UWW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23848-E603-90D6-C5F0-F8DF3E20AE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UMC liaison to Continuing Education</a:t>
            </a:r>
          </a:p>
          <a:p>
            <a:r>
              <a:rPr lang="en-US" dirty="0"/>
              <a:t>Camps and conferences key creative pieces, digital ads</a:t>
            </a:r>
          </a:p>
          <a:p>
            <a:pPr lvl="1"/>
            <a:r>
              <a:rPr lang="en-US" dirty="0"/>
              <a:t>Early spring semester</a:t>
            </a:r>
          </a:p>
          <a:p>
            <a:r>
              <a:rPr lang="en-US" dirty="0"/>
              <a:t>Review press releases</a:t>
            </a:r>
          </a:p>
          <a:p>
            <a:pPr lvl="1"/>
            <a:r>
              <a:rPr lang="en-US" dirty="0"/>
              <a:t>Strategic content creation</a:t>
            </a:r>
          </a:p>
          <a:p>
            <a:r>
              <a:rPr lang="en-US" dirty="0"/>
              <a:t>Website makeover projects (currently working on dual enrollment)</a:t>
            </a:r>
          </a:p>
        </p:txBody>
      </p:sp>
    </p:spTree>
    <p:extLst>
      <p:ext uri="{BB962C8B-B14F-4D97-AF65-F5344CB8AC3E}">
        <p14:creationId xmlns:p14="http://schemas.microsoft.com/office/powerpoint/2010/main" val="20204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A147D-8ECB-1CE7-4DF4-60FB3C72C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D3523-1634-0A22-BC66-501072E709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makes a good website?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5DA5F-77C5-D6FE-B2FB-F0D3B5E388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Audience focused (avoid jargon)</a:t>
            </a:r>
          </a:p>
          <a:p>
            <a:r>
              <a:rPr lang="en-US" dirty="0"/>
              <a:t>Search engine optimization / optimizing for AI</a:t>
            </a:r>
          </a:p>
          <a:p>
            <a:r>
              <a:rPr lang="en-US" dirty="0"/>
              <a:t>Global responsive design (mobile devices)</a:t>
            </a:r>
          </a:p>
          <a:p>
            <a:r>
              <a:rPr lang="en-US" dirty="0"/>
              <a:t>Accessibility</a:t>
            </a:r>
          </a:p>
          <a:p>
            <a:r>
              <a:rPr lang="en-US" dirty="0"/>
              <a:t>Sleek, modern design</a:t>
            </a:r>
          </a:p>
          <a:p>
            <a:r>
              <a:rPr lang="en-US" dirty="0"/>
              <a:t>Fewer pages, more sustainable upkeep</a:t>
            </a:r>
          </a:p>
          <a:p>
            <a:r>
              <a:rPr lang="en-US" dirty="0"/>
              <a:t>Better organization of content, navigation, calls to action</a:t>
            </a:r>
          </a:p>
          <a:p>
            <a:r>
              <a:rPr lang="en-US" dirty="0"/>
              <a:t>Better connectivity with campaigns; analytics</a:t>
            </a:r>
          </a:p>
        </p:txBody>
      </p:sp>
    </p:spTree>
    <p:extLst>
      <p:ext uri="{BB962C8B-B14F-4D97-AF65-F5344CB8AC3E}">
        <p14:creationId xmlns:p14="http://schemas.microsoft.com/office/powerpoint/2010/main" val="31246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DC39E-84E6-3263-0D1B-F88C90E26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F782-1808-DB55-0C93-5CEC85F6C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Storytelling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BC7B6-678F-AFCB-E9B6-5739979C061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Converting rational prospects into emotional believers</a:t>
            </a:r>
          </a:p>
          <a:p>
            <a:pPr lvl="1"/>
            <a:r>
              <a:rPr lang="en-US" dirty="0"/>
              <a:t>Can your audience picture themselves at your institution?</a:t>
            </a:r>
          </a:p>
          <a:p>
            <a:r>
              <a:rPr lang="en-US" dirty="0"/>
              <a:t>Use storytelling when you can as you’re announcing events – this will be more compelling for media outlets</a:t>
            </a:r>
          </a:p>
          <a:p>
            <a:r>
              <a:rPr lang="en-US" dirty="0"/>
              <a:t>Get to the point – when you’re distributing event information, explain why it matters within the first 3-4 paragraphs</a:t>
            </a:r>
          </a:p>
          <a:p>
            <a:r>
              <a:rPr lang="en-US" dirty="0"/>
              <a:t>Document any testimonials, quotes from participants — you never know when a need may pop up</a:t>
            </a:r>
          </a:p>
          <a:p>
            <a:r>
              <a:rPr lang="en-US" dirty="0"/>
              <a:t>Photos/images</a:t>
            </a:r>
          </a:p>
          <a:p>
            <a:r>
              <a:rPr lang="en-US" dirty="0"/>
              <a:t>Use social media when able — LinkedIn (central page)</a:t>
            </a:r>
          </a:p>
        </p:txBody>
      </p:sp>
    </p:spTree>
    <p:extLst>
      <p:ext uri="{BB962C8B-B14F-4D97-AF65-F5344CB8AC3E}">
        <p14:creationId xmlns:p14="http://schemas.microsoft.com/office/powerpoint/2010/main" val="312979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7C3B-8F18-30DA-31B7-3ABC12016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583F4-839C-8276-01C7-F64EB6B11F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Internal communications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A19A7-9F65-52BD-520C-3AD33E53FC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Be careful of oversharing</a:t>
            </a:r>
          </a:p>
          <a:p>
            <a:r>
              <a:rPr lang="en-US" dirty="0"/>
              <a:t>When you do share, make sure it’s widely distributed to key stakeholders</a:t>
            </a:r>
          </a:p>
          <a:p>
            <a:pPr lvl="1"/>
            <a:r>
              <a:rPr lang="en-US" dirty="0"/>
              <a:t>It’s not about how much you share — it’s how much the people you share with share with their teams, stakeholders, etc.</a:t>
            </a:r>
          </a:p>
          <a:p>
            <a:pPr lvl="1"/>
            <a:r>
              <a:rPr lang="en-US" dirty="0"/>
              <a:t>Managing upward and across</a:t>
            </a:r>
          </a:p>
          <a:p>
            <a:r>
              <a:rPr lang="en-US" dirty="0"/>
              <a:t>Champion your wins</a:t>
            </a:r>
          </a:p>
          <a:p>
            <a:r>
              <a:rPr lang="en-US" dirty="0"/>
              <a:t>As with external comms, align your messaging with institutional goals/talking points</a:t>
            </a:r>
          </a:p>
        </p:txBody>
      </p:sp>
    </p:spTree>
    <p:extLst>
      <p:ext uri="{BB962C8B-B14F-4D97-AF65-F5344CB8AC3E}">
        <p14:creationId xmlns:p14="http://schemas.microsoft.com/office/powerpoint/2010/main" val="355896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15FB-E244-B874-6953-7FE44F4CAC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Department level promotion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061B3-A40B-3371-B73D-734B9D9E1A8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Leverage faculty and alumni as ambassadors</a:t>
            </a:r>
          </a:p>
          <a:p>
            <a:pPr lvl="1"/>
            <a:r>
              <a:rPr lang="en-US" dirty="0"/>
              <a:t>Do you have a liaison in your alumni relations office?</a:t>
            </a:r>
          </a:p>
          <a:p>
            <a:r>
              <a:rPr lang="en-US" dirty="0"/>
              <a:t>Social media (centrally shared resources like Hootsuite)</a:t>
            </a:r>
          </a:p>
          <a:p>
            <a:r>
              <a:rPr lang="en-US" dirty="0"/>
              <a:t>Media relations</a:t>
            </a:r>
          </a:p>
          <a:p>
            <a:r>
              <a:rPr lang="en-US" dirty="0"/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308105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EBFB0-54C1-1B22-DA69-26706639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2BA1-87A7-7787-9980-3FCF6FE6CD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Tactics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B2E22-D49C-524D-C2E3-B5330D93D04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Mix of qualitative tactics and quantitative tactics</a:t>
            </a:r>
          </a:p>
          <a:p>
            <a:r>
              <a:rPr lang="en-US" dirty="0"/>
              <a:t>Digital marketing — partner with central office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Earned media</a:t>
            </a:r>
          </a:p>
          <a:p>
            <a:r>
              <a:rPr lang="en-US" dirty="0"/>
              <a:t>Campus newsletters</a:t>
            </a:r>
          </a:p>
          <a:p>
            <a:r>
              <a:rPr lang="en-US" dirty="0"/>
              <a:t>Tabling</a:t>
            </a:r>
          </a:p>
          <a:p>
            <a:r>
              <a:rPr lang="en-US" dirty="0"/>
              <a:t>Guest speaking – take advantage of all opportunities, internal and external!</a:t>
            </a:r>
          </a:p>
        </p:txBody>
      </p:sp>
    </p:spTree>
    <p:extLst>
      <p:ext uri="{BB962C8B-B14F-4D97-AF65-F5344CB8AC3E}">
        <p14:creationId xmlns:p14="http://schemas.microsoft.com/office/powerpoint/2010/main" val="24208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W Custom">
      <a:dk1>
        <a:srgbClr val="000000"/>
      </a:dk1>
      <a:lt1>
        <a:srgbClr val="FFFFFF"/>
      </a:lt1>
      <a:dk2>
        <a:srgbClr val="501D6A"/>
      </a:dk2>
      <a:lt2>
        <a:srgbClr val="A2A9AD"/>
      </a:lt2>
      <a:accent1>
        <a:srgbClr val="3C1951"/>
      </a:accent1>
      <a:accent2>
        <a:srgbClr val="F3EBD3"/>
      </a:accent2>
      <a:accent3>
        <a:srgbClr val="CFD2D3"/>
      </a:accent3>
      <a:accent4>
        <a:srgbClr val="E21569"/>
      </a:accent4>
      <a:accent5>
        <a:srgbClr val="FCB813"/>
      </a:accent5>
      <a:accent6>
        <a:srgbClr val="6FC7B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b="1" dirty="0" smtClean="0">
            <a:solidFill>
              <a:schemeClr val="bg1"/>
            </a:solidFill>
            <a:latin typeface="Avenir Next LT Pro" panose="020B0504020202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Whitewater_PPT_16x9-1" id="{E6B79B42-1FBA-2C49-B97C-7E1C45E6E6FF}" vid="{C974DDC2-234B-0840-96AD-9E360D80B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2C82C592F714FABD73EF165E90629" ma:contentTypeVersion="14" ma:contentTypeDescription="Create a new document." ma:contentTypeScope="" ma:versionID="7cd9345a5b71f7c6fa9c3c9d3e15172d">
  <xsd:schema xmlns:xsd="http://www.w3.org/2001/XMLSchema" xmlns:xs="http://www.w3.org/2001/XMLSchema" xmlns:p="http://schemas.microsoft.com/office/2006/metadata/properties" xmlns:ns2="5e7b1aad-a41d-47c6-8e60-c11546a73bc8" xmlns:ns3="fa1192a9-97d6-45d0-800a-3f22f04ce27c" targetNamespace="http://schemas.microsoft.com/office/2006/metadata/properties" ma:root="true" ma:fieldsID="feedcc3064d9be43f606567fe47be515" ns2:_="" ns3:_="">
    <xsd:import namespace="5e7b1aad-a41d-47c6-8e60-c11546a73bc8"/>
    <xsd:import namespace="fa1192a9-97d6-45d0-800a-3f22f04ce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1aad-a41d-47c6-8e60-c11546a73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1b505c-90bb-442f-9a03-28747e7cb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192a9-97d6-45d0-800a-3f22f04ce27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17c8b00-532c-402c-9ed9-bb71e335a04f}" ma:internalName="TaxCatchAll" ma:showField="CatchAllData" ma:web="fa1192a9-97d6-45d0-800a-3f22f04ce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1192a9-97d6-45d0-800a-3f22f04ce27c" xsi:nil="true"/>
    <lcf76f155ced4ddcb4097134ff3c332f xmlns="5e7b1aad-a41d-47c6-8e60-c11546a73b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FD9712-C89D-44A3-A5D5-D1AF13746BB0}"/>
</file>

<file path=customXml/itemProps2.xml><?xml version="1.0" encoding="utf-8"?>
<ds:datastoreItem xmlns:ds="http://schemas.openxmlformats.org/officeDocument/2006/customXml" ds:itemID="{0C2B27A9-2394-40B2-BC95-4B8C3DB675B3}"/>
</file>

<file path=customXml/itemProps3.xml><?xml version="1.0" encoding="utf-8"?>
<ds:datastoreItem xmlns:ds="http://schemas.openxmlformats.org/officeDocument/2006/customXml" ds:itemID="{FD02CB88-DEDA-4156-9721-693D7F02561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17522</TotalTime>
  <Words>464</Words>
  <Application>Microsoft Macintosh PowerPoint</Application>
  <PresentationFormat>Widescreen</PresentationFormat>
  <Paragraphs>76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Lindeke, Christopher</dc:creator>
  <cp:lastModifiedBy>Lindeke, Christopher</cp:lastModifiedBy>
  <cp:revision>15</cp:revision>
  <dcterms:created xsi:type="dcterms:W3CDTF">2025-09-17T16:40:49Z</dcterms:created>
  <dcterms:modified xsi:type="dcterms:W3CDTF">2025-09-30T14:19:25Z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0x01010069E2C82C592F714FABD73EF165E90629</vt:lpwstr>
  </property>
</Properties>
</file>