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Archivo Black" panose="020B0604020202020204" charset="0"/>
      <p:regular r:id="rId17"/>
    </p:embeddedFont>
    <p:embeddedFont>
      <p:font typeface="Canva Student Font" panose="020B0604020202020204" charset="0"/>
      <p:regular r:id="rId18"/>
    </p:embeddedFont>
    <p:embeddedFont>
      <p:font typeface="Lato" panose="020F0502020204030203" pitchFamily="34" charset="0"/>
      <p:regular r:id="rId19"/>
      <p:italic r:id="rId20"/>
    </p:embeddedFont>
    <p:embeddedFont>
      <p:font typeface="League Spartan" panose="020B0604020202020204" charset="0"/>
      <p:regular r:id="rId21"/>
    </p:embeddedFont>
    <p:embeddedFont>
      <p:font typeface="Open Sans" panose="020B0606030504020204" pitchFamily="34" charset="0"/>
      <p:regular r:id="rId22"/>
    </p:embeddedFont>
    <p:embeddedFont>
      <p:font typeface="Open Sans Bold" panose="020B0806030504020204" charset="0"/>
      <p:regular r:id="rId23"/>
    </p:embeddedFont>
    <p:embeddedFont>
      <p:font typeface="Open Sans Italics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08.10.2025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312" r="-2031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3086100" cy="10287000"/>
            <a:chOff x="0" y="0"/>
            <a:chExt cx="812800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27788" y="426222"/>
            <a:ext cx="4710221" cy="2001844"/>
          </a:xfrm>
          <a:custGeom>
            <a:avLst/>
            <a:gdLst/>
            <a:ahLst/>
            <a:cxnLst/>
            <a:rect l="l" t="t" r="r" b="b"/>
            <a:pathLst>
              <a:path w="4710221" h="2001844">
                <a:moveTo>
                  <a:pt x="0" y="0"/>
                </a:moveTo>
                <a:lnTo>
                  <a:pt x="4710221" y="0"/>
                </a:lnTo>
                <a:lnTo>
                  <a:pt x="4710221" y="2001844"/>
                </a:lnTo>
                <a:lnTo>
                  <a:pt x="0" y="20018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766928" y="6867716"/>
            <a:ext cx="3055442" cy="3055442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523729" y="7005592"/>
            <a:ext cx="3057109" cy="305710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t="-7336" b="-4275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AutoShape 11"/>
          <p:cNvSpPr/>
          <p:nvPr/>
        </p:nvSpPr>
        <p:spPr>
          <a:xfrm flipV="1">
            <a:off x="4478049" y="4640149"/>
            <a:ext cx="9687995" cy="2050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3822370" y="8224103"/>
            <a:ext cx="4517284" cy="1405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2"/>
              </a:lnSpc>
            </a:pPr>
            <a:r>
              <a:rPr lang="en-US" sz="3130">
                <a:solidFill>
                  <a:srgbClr val="593C8F"/>
                </a:solidFill>
                <a:latin typeface="Archivo Black"/>
                <a:ea typeface="Archivo Black"/>
                <a:cs typeface="Archivo Black"/>
                <a:sym typeface="Archivo Black"/>
              </a:rPr>
              <a:t>Lucas Peterson</a:t>
            </a:r>
          </a:p>
          <a:p>
            <a:pPr algn="ctr">
              <a:lnSpc>
                <a:spcPts val="3402"/>
              </a:lnSpc>
              <a:spcBef>
                <a:spcPct val="0"/>
              </a:spcBef>
            </a:pPr>
            <a:r>
              <a:rPr lang="en-US" sz="2430">
                <a:solidFill>
                  <a:srgbClr val="593C8F"/>
                </a:solidFill>
                <a:latin typeface="Archivo Black"/>
                <a:ea typeface="Archivo Black"/>
                <a:cs typeface="Archivo Black"/>
                <a:sym typeface="Archivo Black"/>
              </a:rPr>
              <a:t>Director, Camps and Conferences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128584" y="8224103"/>
            <a:ext cx="5126324" cy="977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8"/>
              </a:lnSpc>
            </a:pPr>
            <a:r>
              <a:rPr lang="en-US" sz="3127">
                <a:solidFill>
                  <a:srgbClr val="593C8F"/>
                </a:solidFill>
                <a:latin typeface="Archivo Black"/>
                <a:ea typeface="Archivo Black"/>
                <a:cs typeface="Archivo Black"/>
                <a:sym typeface="Archivo Black"/>
              </a:rPr>
              <a:t>Morgan Anderson</a:t>
            </a:r>
          </a:p>
          <a:p>
            <a:pPr algn="ctr">
              <a:lnSpc>
                <a:spcPts val="3407"/>
              </a:lnSpc>
              <a:spcBef>
                <a:spcPct val="0"/>
              </a:spcBef>
            </a:pPr>
            <a:r>
              <a:rPr lang="en-US" sz="2434">
                <a:solidFill>
                  <a:srgbClr val="593C8F"/>
                </a:solidFill>
                <a:latin typeface="Archivo Black"/>
                <a:ea typeface="Archivo Black"/>
                <a:cs typeface="Archivo Black"/>
                <a:sym typeface="Archivo Black"/>
              </a:rPr>
              <a:t>Assistant Dean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478008" y="2382431"/>
            <a:ext cx="13341478" cy="2085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502685"/>
                </a:solidFill>
                <a:latin typeface="Archivo Black"/>
                <a:ea typeface="Archivo Black"/>
                <a:cs typeface="Archivo Black"/>
                <a:sym typeface="Archivo Black"/>
              </a:rPr>
              <a:t>Starting Strong: Tools and Insights for CE Professionals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576543" y="4798250"/>
            <a:ext cx="14639678" cy="640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05"/>
              </a:lnSpc>
              <a:spcBef>
                <a:spcPct val="0"/>
              </a:spcBef>
            </a:pPr>
            <a:r>
              <a:rPr lang="en-US" sz="3646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YOUR ROADMAP FOR THE FIRST 18 MONTHS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312" r="-2031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3086100" cy="10287000"/>
            <a:chOff x="0" y="0"/>
            <a:chExt cx="812800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566660" y="2615577"/>
            <a:ext cx="11805382" cy="2660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0"/>
              </a:lnSpc>
            </a:pPr>
            <a:r>
              <a:rPr lang="en-US" sz="3200" b="1">
                <a:solidFill>
                  <a:srgbClr val="593C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Internal Partners: Your Campus Lifelines </a:t>
            </a:r>
          </a:p>
          <a:p>
            <a:pPr marL="690881" lvl="1" indent="-345440" algn="l">
              <a:lnSpc>
                <a:spcPts val="4832"/>
              </a:lnSpc>
              <a:buFont typeface="Arial"/>
              <a:buChar char="•"/>
            </a:pPr>
            <a:r>
              <a:rPr lang="en-US" sz="3200">
                <a:solidFill>
                  <a:srgbClr val="593C8F"/>
                </a:solidFill>
                <a:latin typeface="Open Sans"/>
                <a:ea typeface="Open Sans"/>
                <a:cs typeface="Open Sans"/>
                <a:sym typeface="Open Sans"/>
              </a:rPr>
              <a:t>Faculty/Instructors</a:t>
            </a:r>
          </a:p>
          <a:p>
            <a:pPr marL="690881" lvl="1" indent="-345440" algn="l">
              <a:lnSpc>
                <a:spcPts val="4832"/>
              </a:lnSpc>
              <a:buFont typeface="Arial"/>
              <a:buChar char="•"/>
            </a:pPr>
            <a:r>
              <a:rPr lang="en-US" sz="3200">
                <a:solidFill>
                  <a:srgbClr val="593C8F"/>
                </a:solidFill>
                <a:latin typeface="Open Sans"/>
                <a:ea typeface="Open Sans"/>
                <a:cs typeface="Open Sans"/>
                <a:sym typeface="Open Sans"/>
              </a:rPr>
              <a:t>Marketing and IT</a:t>
            </a:r>
          </a:p>
          <a:p>
            <a:pPr marL="690881" lvl="1" indent="-345440" algn="l">
              <a:lnSpc>
                <a:spcPts val="4832"/>
              </a:lnSpc>
              <a:buFont typeface="Arial"/>
              <a:buChar char="•"/>
            </a:pPr>
            <a:r>
              <a:rPr lang="en-US" sz="3200">
                <a:solidFill>
                  <a:srgbClr val="593C8F"/>
                </a:solidFill>
                <a:latin typeface="Open Sans"/>
                <a:ea typeface="Open Sans"/>
                <a:cs typeface="Open Sans"/>
                <a:sym typeface="Open Sans"/>
              </a:rPr>
              <a:t>Finance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66660" y="5744363"/>
            <a:ext cx="11805382" cy="1995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0"/>
              </a:lnSpc>
            </a:pPr>
            <a:r>
              <a:rPr lang="en-US" sz="3200" b="1">
                <a:solidFill>
                  <a:srgbClr val="593C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External Partners: Your Growth Engine </a:t>
            </a:r>
          </a:p>
          <a:p>
            <a:pPr marL="690881" lvl="1" indent="-345440" algn="l">
              <a:lnSpc>
                <a:spcPts val="4512"/>
              </a:lnSpc>
              <a:buFont typeface="Arial"/>
              <a:buChar char="•"/>
            </a:pPr>
            <a:r>
              <a:rPr lang="en-US" sz="3200">
                <a:solidFill>
                  <a:srgbClr val="593C8F"/>
                </a:solidFill>
                <a:latin typeface="Open Sans"/>
                <a:ea typeface="Open Sans"/>
                <a:cs typeface="Open Sans"/>
                <a:sym typeface="Open Sans"/>
              </a:rPr>
              <a:t>Companies, non-profits, government agencies</a:t>
            </a:r>
          </a:p>
          <a:p>
            <a:pPr marL="690881" lvl="1" indent="-345440" algn="l">
              <a:lnSpc>
                <a:spcPts val="4512"/>
              </a:lnSpc>
              <a:buFont typeface="Arial"/>
              <a:buChar char="•"/>
            </a:pPr>
            <a:r>
              <a:rPr lang="en-US" sz="3200">
                <a:solidFill>
                  <a:srgbClr val="593C8F"/>
                </a:solidFill>
                <a:latin typeface="Open Sans"/>
                <a:ea typeface="Open Sans"/>
                <a:cs typeface="Open Sans"/>
                <a:sym typeface="Open Sans"/>
              </a:rPr>
              <a:t>Listen more than you talk: What are their pain points?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36449" y="4918122"/>
            <a:ext cx="1047631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593C8F"/>
                </a:solidFill>
                <a:latin typeface="Archivo Black"/>
                <a:ea typeface="Archivo Black"/>
                <a:cs typeface="Archivo Black"/>
                <a:sym typeface="Archivo Black"/>
              </a:rPr>
              <a:t>Marketing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90707" y="2498772"/>
            <a:ext cx="767715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593C8F"/>
                </a:solidFill>
                <a:latin typeface="Archivo Black"/>
                <a:ea typeface="Archivo Black"/>
                <a:cs typeface="Archivo Black"/>
                <a:sym typeface="Archivo Black"/>
              </a:rPr>
              <a:t>Faculty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811015" y="7472706"/>
            <a:ext cx="211693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593C8F"/>
                </a:solidFill>
                <a:latin typeface="Archivo Black"/>
                <a:ea typeface="Archivo Black"/>
                <a:cs typeface="Archivo Black"/>
                <a:sym typeface="Archivo Black"/>
              </a:rPr>
              <a:t>IT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566660" y="286059"/>
            <a:ext cx="12829100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5999">
                <a:solidFill>
                  <a:srgbClr val="593C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YOUR #2 PRIORITY: </a:t>
            </a:r>
          </a:p>
          <a:p>
            <a:pPr algn="l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593C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MANAGING RELATIONSHIPS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016711" y="8616950"/>
            <a:ext cx="11483612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593C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WHAT HAPPENS WHEN EXTERNAL PARTNERS BECOME YOUR INTERNAL STAKEHOLDERS?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312" r="-2031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3086100" cy="10287000"/>
            <a:chOff x="0" y="0"/>
            <a:chExt cx="812800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69143" y="517275"/>
            <a:ext cx="10949713" cy="927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72"/>
              </a:lnSpc>
              <a:spcBef>
                <a:spcPct val="0"/>
              </a:spcBef>
            </a:pPr>
            <a:r>
              <a:rPr lang="en-US" sz="5480">
                <a:solidFill>
                  <a:srgbClr val="593C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YOUR ACTIONABLE TOOL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669143" y="2050603"/>
            <a:ext cx="14323889" cy="7068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63"/>
              </a:lnSpc>
            </a:pPr>
            <a:r>
              <a:rPr lang="en-US" sz="3331" b="1">
                <a:solidFill>
                  <a:srgbClr val="593C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 Goal</a:t>
            </a:r>
            <a:r>
              <a:rPr lang="en-US" sz="3331">
                <a:solidFill>
                  <a:srgbClr val="593C8F"/>
                </a:solidFill>
                <a:latin typeface="Open Sans"/>
                <a:ea typeface="Open Sans"/>
                <a:cs typeface="Open Sans"/>
                <a:sym typeface="Open Sans"/>
              </a:rPr>
              <a:t>: Proactively build your internal and external network.</a:t>
            </a:r>
          </a:p>
          <a:p>
            <a:pPr marL="719247" lvl="1" indent="-359623" algn="l">
              <a:lnSpc>
                <a:spcPts val="4663"/>
              </a:lnSpc>
              <a:buFont typeface="Arial"/>
              <a:buChar char="•"/>
            </a:pPr>
            <a:r>
              <a:rPr lang="en-US" sz="3331" b="1">
                <a:solidFill>
                  <a:srgbClr val="593C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Make a List: </a:t>
            </a:r>
          </a:p>
          <a:p>
            <a:pPr marL="1438493" lvl="2" indent="-479498" algn="l">
              <a:lnSpc>
                <a:spcPts val="4663"/>
              </a:lnSpc>
              <a:buFont typeface="Arial"/>
              <a:buChar char="⚬"/>
            </a:pPr>
            <a:r>
              <a:rPr lang="en-US" sz="3331">
                <a:solidFill>
                  <a:srgbClr val="593C8F"/>
                </a:solidFill>
                <a:latin typeface="Open Sans"/>
                <a:ea typeface="Open Sans"/>
                <a:cs typeface="Open Sans"/>
                <a:sym typeface="Open Sans"/>
              </a:rPr>
              <a:t>Brainstorm 30 people on and off campus you should know.</a:t>
            </a:r>
          </a:p>
          <a:p>
            <a:pPr marL="719247" lvl="1" indent="-359623" algn="l">
              <a:lnSpc>
                <a:spcPts val="4663"/>
              </a:lnSpc>
              <a:buFont typeface="Arial"/>
              <a:buChar char="•"/>
            </a:pPr>
            <a:r>
              <a:rPr lang="en-US" sz="3331" b="1">
                <a:solidFill>
                  <a:srgbClr val="593C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 Ask:</a:t>
            </a:r>
            <a:r>
              <a:rPr lang="en-US" sz="3331">
                <a:solidFill>
                  <a:srgbClr val="593C8F"/>
                </a:solidFill>
                <a:latin typeface="Open Sans"/>
                <a:ea typeface="Open Sans"/>
                <a:cs typeface="Open Sans"/>
                <a:sym typeface="Open Sans"/>
              </a:rPr>
              <a:t> Send a simple email.</a:t>
            </a:r>
          </a:p>
          <a:p>
            <a:pPr marL="1438493" lvl="2" indent="-479498" algn="l">
              <a:lnSpc>
                <a:spcPts val="4663"/>
              </a:lnSpc>
              <a:buFont typeface="Arial"/>
              <a:buChar char="⚬"/>
            </a:pPr>
            <a:r>
              <a:rPr lang="en-US" sz="3331">
                <a:solidFill>
                  <a:srgbClr val="593C8F"/>
                </a:solidFill>
                <a:latin typeface="Open Sans"/>
                <a:ea typeface="Open Sans"/>
                <a:cs typeface="Open Sans"/>
                <a:sym typeface="Open Sans"/>
              </a:rPr>
              <a:t>"Hi [Name], I'm new to the CE team and I'm hoping to learn more about how your department works. Would you be open to a  20-minute chat in the coming weeks?"</a:t>
            </a:r>
          </a:p>
          <a:p>
            <a:pPr marL="719247" lvl="1" indent="-359623" algn="l">
              <a:lnSpc>
                <a:spcPts val="4663"/>
              </a:lnSpc>
              <a:buFont typeface="Arial"/>
              <a:buChar char="•"/>
            </a:pPr>
            <a:r>
              <a:rPr lang="en-US" sz="3331" b="1">
                <a:solidFill>
                  <a:srgbClr val="593C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 Agenda:</a:t>
            </a:r>
            <a:r>
              <a:rPr lang="en-US" sz="3331">
                <a:solidFill>
                  <a:srgbClr val="593C8F"/>
                </a:solidFill>
                <a:latin typeface="Open Sans"/>
                <a:ea typeface="Open Sans"/>
                <a:cs typeface="Open Sans"/>
                <a:sym typeface="Open Sans"/>
              </a:rPr>
              <a:t> Have 2-3 questions ready. </a:t>
            </a:r>
          </a:p>
          <a:p>
            <a:pPr marL="1438493" lvl="2" indent="-479498" algn="l">
              <a:lnSpc>
                <a:spcPts val="4663"/>
              </a:lnSpc>
              <a:buFont typeface="Arial"/>
              <a:buChar char="⚬"/>
            </a:pPr>
            <a:r>
              <a:rPr lang="en-US" sz="3331">
                <a:solidFill>
                  <a:srgbClr val="593C8F"/>
                </a:solidFill>
                <a:latin typeface="Open Sans"/>
                <a:ea typeface="Open Sans"/>
                <a:cs typeface="Open Sans"/>
                <a:sym typeface="Open Sans"/>
              </a:rPr>
              <a:t>"What's the most common way your team works with CE?"</a:t>
            </a:r>
          </a:p>
          <a:p>
            <a:pPr marL="1438493" lvl="2" indent="-479498" algn="l">
              <a:lnSpc>
                <a:spcPts val="4663"/>
              </a:lnSpc>
              <a:buFont typeface="Arial"/>
              <a:buChar char="⚬"/>
            </a:pPr>
            <a:r>
              <a:rPr lang="en-US" sz="3331">
                <a:solidFill>
                  <a:srgbClr val="593C8F"/>
                </a:solidFill>
                <a:latin typeface="Open Sans"/>
                <a:ea typeface="Open Sans"/>
                <a:cs typeface="Open Sans"/>
                <a:sym typeface="Open Sans"/>
              </a:rPr>
              <a:t>"What's the biggest challenge you're facing right now?"</a:t>
            </a:r>
          </a:p>
          <a:p>
            <a:pPr marL="1438493" lvl="2" indent="-479498" algn="l">
              <a:lnSpc>
                <a:spcPts val="4663"/>
              </a:lnSpc>
              <a:buFont typeface="Arial"/>
              <a:buChar char="⚬"/>
            </a:pPr>
            <a:r>
              <a:rPr lang="en-US" sz="3331">
                <a:solidFill>
                  <a:srgbClr val="593C8F"/>
                </a:solidFill>
                <a:latin typeface="Open Sans"/>
                <a:ea typeface="Open Sans"/>
                <a:cs typeface="Open Sans"/>
                <a:sym typeface="Open Sans"/>
              </a:rPr>
              <a:t>“How can I help you/your department?”</a:t>
            </a:r>
          </a:p>
          <a:p>
            <a:pPr marL="719247" lvl="1" indent="-359623" algn="l">
              <a:lnSpc>
                <a:spcPts val="4663"/>
              </a:lnSpc>
              <a:buFont typeface="Arial"/>
              <a:buChar char="•"/>
            </a:pPr>
            <a:r>
              <a:rPr lang="en-US" sz="3331" b="1">
                <a:solidFill>
                  <a:srgbClr val="593C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 Follow-Up:</a:t>
            </a:r>
            <a:r>
              <a:rPr lang="en-US" sz="3331">
                <a:solidFill>
                  <a:srgbClr val="593C8F"/>
                </a:solidFill>
                <a:latin typeface="Open Sans"/>
                <a:ea typeface="Open Sans"/>
                <a:cs typeface="Open Sans"/>
                <a:sym typeface="Open Sans"/>
              </a:rPr>
              <a:t> Send a thank you note.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312" r="-2031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3086100" cy="10287000"/>
            <a:chOff x="0" y="0"/>
            <a:chExt cx="812800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222773" y="1812160"/>
            <a:ext cx="9383062" cy="7928687"/>
          </a:xfrm>
          <a:custGeom>
            <a:avLst/>
            <a:gdLst/>
            <a:ahLst/>
            <a:cxnLst/>
            <a:rect l="l" t="t" r="r" b="b"/>
            <a:pathLst>
              <a:path w="9383062" h="7928687">
                <a:moveTo>
                  <a:pt x="0" y="0"/>
                </a:moveTo>
                <a:lnTo>
                  <a:pt x="9383062" y="0"/>
                </a:lnTo>
                <a:lnTo>
                  <a:pt x="9383062" y="7928688"/>
                </a:lnTo>
                <a:lnTo>
                  <a:pt x="0" y="79286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686447" y="3915384"/>
            <a:ext cx="8724015" cy="3051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endParaRPr/>
          </a:p>
          <a:p>
            <a:pPr algn="l">
              <a:lnSpc>
                <a:spcPts val="6019"/>
              </a:lnSpc>
            </a:pPr>
            <a:r>
              <a:rPr lang="en-US" sz="4299" spc="331">
                <a:solidFill>
                  <a:srgbClr val="501D82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Write down 3 people for your first CE chats and send the invitation.</a:t>
            </a:r>
          </a:p>
          <a:p>
            <a:pPr algn="l">
              <a:lnSpc>
                <a:spcPts val="6019"/>
              </a:lnSpc>
            </a:pPr>
            <a:endParaRPr lang="en-US" sz="4299" spc="331">
              <a:solidFill>
                <a:srgbClr val="501D82"/>
              </a:solidFill>
              <a:latin typeface="Canva Student Font"/>
              <a:ea typeface="Canva Student Font"/>
              <a:cs typeface="Canva Student Font"/>
              <a:sym typeface="Canva Student Fon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718167" y="508999"/>
            <a:ext cx="11194211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593C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YOUR NEXT STEP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653932" y="8202328"/>
            <a:ext cx="8724015" cy="764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 spc="338">
                <a:solidFill>
                  <a:srgbClr val="501D82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Here’s where we would start.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312" r="-2031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3086100" cy="10287000"/>
            <a:chOff x="0" y="0"/>
            <a:chExt cx="812800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43904" y="2318116"/>
            <a:ext cx="1825329" cy="1825329"/>
          </a:xfrm>
          <a:custGeom>
            <a:avLst/>
            <a:gdLst/>
            <a:ahLst/>
            <a:cxnLst/>
            <a:rect l="l" t="t" r="r" b="b"/>
            <a:pathLst>
              <a:path w="1825329" h="1825329">
                <a:moveTo>
                  <a:pt x="0" y="0"/>
                </a:moveTo>
                <a:lnTo>
                  <a:pt x="1825328" y="0"/>
                </a:lnTo>
                <a:lnTo>
                  <a:pt x="1825328" y="1825329"/>
                </a:lnTo>
                <a:lnTo>
                  <a:pt x="0" y="18253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43904" y="4884677"/>
            <a:ext cx="1825329" cy="1825329"/>
          </a:xfrm>
          <a:custGeom>
            <a:avLst/>
            <a:gdLst/>
            <a:ahLst/>
            <a:cxnLst/>
            <a:rect l="l" t="t" r="r" b="b"/>
            <a:pathLst>
              <a:path w="1825329" h="1825329">
                <a:moveTo>
                  <a:pt x="0" y="0"/>
                </a:moveTo>
                <a:lnTo>
                  <a:pt x="1825328" y="0"/>
                </a:lnTo>
                <a:lnTo>
                  <a:pt x="1825328" y="1825329"/>
                </a:lnTo>
                <a:lnTo>
                  <a:pt x="0" y="18253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43904" y="7525248"/>
            <a:ext cx="1825329" cy="1825329"/>
          </a:xfrm>
          <a:custGeom>
            <a:avLst/>
            <a:gdLst/>
            <a:ahLst/>
            <a:cxnLst/>
            <a:rect l="l" t="t" r="r" b="b"/>
            <a:pathLst>
              <a:path w="1825329" h="1825329">
                <a:moveTo>
                  <a:pt x="0" y="0"/>
                </a:moveTo>
                <a:lnTo>
                  <a:pt x="1825328" y="0"/>
                </a:lnTo>
                <a:lnTo>
                  <a:pt x="1825328" y="1825329"/>
                </a:lnTo>
                <a:lnTo>
                  <a:pt x="0" y="18253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718167" y="5231729"/>
            <a:ext cx="10411984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spc="231">
                <a:solidFill>
                  <a:srgbClr val="501D8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Manage Yourself First</a:t>
            </a:r>
          </a:p>
          <a:p>
            <a:pPr algn="l">
              <a:lnSpc>
                <a:spcPts val="4200"/>
              </a:lnSpc>
            </a:pPr>
            <a:r>
              <a:rPr lang="en-US" sz="3000" spc="231">
                <a:solidFill>
                  <a:srgbClr val="501D82"/>
                </a:solidFill>
                <a:latin typeface="Open Sans"/>
                <a:ea typeface="Open Sans"/>
                <a:cs typeface="Open Sans"/>
                <a:sym typeface="Open Sans"/>
              </a:rPr>
              <a:t>Set boundaries and own your professional growth.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718167" y="508999"/>
            <a:ext cx="11194211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593C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KEY TAKEWAYS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718167" y="2678331"/>
            <a:ext cx="9254823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spc="231">
                <a:solidFill>
                  <a:srgbClr val="501D8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Embrace the CE Mindset</a:t>
            </a:r>
          </a:p>
          <a:p>
            <a:pPr algn="l">
              <a:lnSpc>
                <a:spcPts val="4200"/>
              </a:lnSpc>
            </a:pPr>
            <a:r>
              <a:rPr lang="en-US" sz="3000" spc="231">
                <a:solidFill>
                  <a:srgbClr val="501D82"/>
                </a:solidFill>
                <a:latin typeface="Open Sans"/>
                <a:ea typeface="Open Sans"/>
                <a:cs typeface="Open Sans"/>
                <a:sym typeface="Open Sans"/>
              </a:rPr>
              <a:t>You are an entrepreneurial bridge-builder.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18167" y="7885463"/>
            <a:ext cx="8819560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spc="231">
                <a:solidFill>
                  <a:srgbClr val="501D8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Build Your Network Proactively</a:t>
            </a:r>
          </a:p>
          <a:p>
            <a:pPr algn="l">
              <a:lnSpc>
                <a:spcPts val="4200"/>
              </a:lnSpc>
            </a:pPr>
            <a:r>
              <a:rPr lang="en-US" sz="3000" spc="231">
                <a:solidFill>
                  <a:srgbClr val="501D82"/>
                </a:solidFill>
                <a:latin typeface="Open Sans"/>
                <a:ea typeface="Open Sans"/>
                <a:cs typeface="Open Sans"/>
                <a:sym typeface="Open Sans"/>
              </a:rPr>
              <a:t>Your relationships are your greatest asset.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312" r="-2031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0929" y="0"/>
            <a:ext cx="3063293" cy="10398844"/>
            <a:chOff x="0" y="0"/>
            <a:chExt cx="1184576" cy="40212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84576" cy="4021236"/>
            </a:xfrm>
            <a:custGeom>
              <a:avLst/>
              <a:gdLst/>
              <a:ahLst/>
              <a:cxnLst/>
              <a:rect l="l" t="t" r="r" b="b"/>
              <a:pathLst>
                <a:path w="1184576" h="4021236">
                  <a:moveTo>
                    <a:pt x="0" y="0"/>
                  </a:moveTo>
                  <a:lnTo>
                    <a:pt x="1184576" y="0"/>
                  </a:lnTo>
                  <a:lnTo>
                    <a:pt x="1184576" y="4021236"/>
                  </a:lnTo>
                  <a:lnTo>
                    <a:pt x="0" y="4021236"/>
                  </a:lnTo>
                  <a:close/>
                </a:path>
              </a:pathLst>
            </a:custGeom>
            <a:solidFill>
              <a:srgbClr val="593C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184576" cy="4068861"/>
            </a:xfrm>
            <a:prstGeom prst="rect">
              <a:avLst/>
            </a:prstGeom>
          </p:spPr>
          <p:txBody>
            <a:bodyPr lIns="34599" tIns="34599" rIns="34599" bIns="3459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598042" y="2083098"/>
            <a:ext cx="3055442" cy="305544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598042" y="5693465"/>
            <a:ext cx="3057109" cy="305710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t="-5342" b="-449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601831" y="2984263"/>
            <a:ext cx="5897385" cy="1405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2"/>
              </a:lnSpc>
            </a:pPr>
            <a:r>
              <a:rPr lang="en-US" sz="3130">
                <a:solidFill>
                  <a:srgbClr val="593C8F"/>
                </a:solidFill>
                <a:latin typeface="Archivo Black"/>
                <a:ea typeface="Archivo Black"/>
                <a:cs typeface="Archivo Black"/>
                <a:sym typeface="Archivo Black"/>
              </a:rPr>
              <a:t>Lucas Peterson</a:t>
            </a:r>
          </a:p>
          <a:p>
            <a:pPr algn="ctr">
              <a:lnSpc>
                <a:spcPts val="3402"/>
              </a:lnSpc>
            </a:pPr>
            <a:r>
              <a:rPr lang="en-US" sz="2430">
                <a:solidFill>
                  <a:srgbClr val="593C8F"/>
                </a:solidFill>
                <a:latin typeface="Archivo Black"/>
                <a:ea typeface="Archivo Black"/>
                <a:cs typeface="Archivo Black"/>
                <a:sym typeface="Archivo Black"/>
              </a:rPr>
              <a:t>Director, Camps and Conferences</a:t>
            </a:r>
          </a:p>
          <a:p>
            <a:pPr algn="ctr">
              <a:lnSpc>
                <a:spcPts val="3402"/>
              </a:lnSpc>
              <a:spcBef>
                <a:spcPct val="0"/>
              </a:spcBef>
            </a:pPr>
            <a:r>
              <a:rPr lang="en-US" sz="2430">
                <a:solidFill>
                  <a:srgbClr val="593C8F"/>
                </a:solidFill>
                <a:latin typeface="Archivo Black"/>
                <a:ea typeface="Archivo Black"/>
                <a:cs typeface="Archivo Black"/>
                <a:sym typeface="Archivo Black"/>
              </a:rPr>
              <a:t>petersol@uww.edu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987361" y="6724157"/>
            <a:ext cx="5126324" cy="1405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8"/>
              </a:lnSpc>
            </a:pPr>
            <a:r>
              <a:rPr lang="en-US" sz="3127">
                <a:solidFill>
                  <a:srgbClr val="593C8F"/>
                </a:solidFill>
                <a:latin typeface="Archivo Black"/>
                <a:ea typeface="Archivo Black"/>
                <a:cs typeface="Archivo Black"/>
                <a:sym typeface="Archivo Black"/>
              </a:rPr>
              <a:t>Morgan Anderson</a:t>
            </a:r>
          </a:p>
          <a:p>
            <a:pPr algn="ctr">
              <a:lnSpc>
                <a:spcPts val="3407"/>
              </a:lnSpc>
            </a:pPr>
            <a:r>
              <a:rPr lang="en-US" sz="2434">
                <a:solidFill>
                  <a:srgbClr val="593C8F"/>
                </a:solidFill>
                <a:latin typeface="Archivo Black"/>
                <a:ea typeface="Archivo Black"/>
                <a:cs typeface="Archivo Black"/>
                <a:sym typeface="Archivo Black"/>
              </a:rPr>
              <a:t>Assistant Dean </a:t>
            </a:r>
          </a:p>
          <a:p>
            <a:pPr algn="ctr">
              <a:lnSpc>
                <a:spcPts val="3407"/>
              </a:lnSpc>
              <a:spcBef>
                <a:spcPct val="0"/>
              </a:spcBef>
            </a:pPr>
            <a:r>
              <a:rPr lang="en-US" sz="2434">
                <a:solidFill>
                  <a:srgbClr val="593C8F"/>
                </a:solidFill>
                <a:latin typeface="Archivo Black"/>
                <a:ea typeface="Archivo Black"/>
                <a:cs typeface="Archivo Black"/>
                <a:sym typeface="Archivo Black"/>
              </a:rPr>
              <a:t>andersml@uww.edu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207292" y="8906197"/>
            <a:ext cx="5691547" cy="109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6FC7B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THANK YOU!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718167" y="508999"/>
            <a:ext cx="11194211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593C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LET’S CONNECT!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312" r="-2031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28575"/>
            <a:ext cx="3086100" cy="10287000"/>
            <a:chOff x="0" y="0"/>
            <a:chExt cx="812800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612576" y="2542197"/>
            <a:ext cx="10675424" cy="7180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72"/>
              </a:lnSpc>
            </a:pPr>
            <a:r>
              <a:rPr lang="en-US" sz="3408" b="1">
                <a:solidFill>
                  <a:srgbClr val="593C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CE is a Bridge:</a:t>
            </a:r>
          </a:p>
          <a:p>
            <a:pPr marL="735922" lvl="1" indent="-367961" algn="l">
              <a:lnSpc>
                <a:spcPts val="4772"/>
              </a:lnSpc>
              <a:buFont typeface="Arial"/>
              <a:buChar char="•"/>
            </a:pPr>
            <a:r>
              <a:rPr lang="en-US" sz="3408">
                <a:solidFill>
                  <a:srgbClr val="593C8F"/>
                </a:solidFill>
                <a:latin typeface="Open Sans"/>
                <a:ea typeface="Open Sans"/>
                <a:cs typeface="Open Sans"/>
                <a:sym typeface="Open Sans"/>
              </a:rPr>
              <a:t>Connecting the academic world with real-world needs </a:t>
            </a:r>
          </a:p>
          <a:p>
            <a:pPr algn="l">
              <a:lnSpc>
                <a:spcPts val="4772"/>
              </a:lnSpc>
            </a:pPr>
            <a:r>
              <a:rPr lang="en-US" sz="3408" b="1">
                <a:solidFill>
                  <a:srgbClr val="593C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You Wear Many Hats</a:t>
            </a:r>
          </a:p>
          <a:p>
            <a:pPr marL="735922" lvl="1" indent="-367961" algn="l">
              <a:lnSpc>
                <a:spcPts val="4772"/>
              </a:lnSpc>
              <a:buFont typeface="Arial"/>
              <a:buChar char="•"/>
            </a:pPr>
            <a:r>
              <a:rPr lang="en-US" sz="3408">
                <a:solidFill>
                  <a:srgbClr val="593C8F"/>
                </a:solidFill>
                <a:latin typeface="Open Sans"/>
                <a:ea typeface="Open Sans"/>
                <a:cs typeface="Open Sans"/>
                <a:sym typeface="Open Sans"/>
              </a:rPr>
              <a:t>Program Manager, Marketer, Instructional Designer, Budget Analyst, Relationship Builder</a:t>
            </a:r>
          </a:p>
          <a:p>
            <a:pPr algn="l">
              <a:lnSpc>
                <a:spcPts val="4772"/>
              </a:lnSpc>
            </a:pPr>
            <a:r>
              <a:rPr lang="en-US" sz="3408" b="1">
                <a:solidFill>
                  <a:srgbClr val="593C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 Bottom Line Matters:</a:t>
            </a:r>
          </a:p>
          <a:p>
            <a:pPr marL="735922" lvl="1" indent="-367961" algn="l">
              <a:lnSpc>
                <a:spcPts val="4772"/>
              </a:lnSpc>
              <a:buFont typeface="Arial"/>
              <a:buChar char="•"/>
            </a:pPr>
            <a:r>
              <a:rPr lang="en-US" sz="3408">
                <a:solidFill>
                  <a:srgbClr val="593C8F"/>
                </a:solidFill>
                <a:latin typeface="Open Sans"/>
                <a:ea typeface="Open Sans"/>
                <a:cs typeface="Open Sans"/>
                <a:sym typeface="Open Sans"/>
              </a:rPr>
              <a:t>Often entrepreneurial and revenue-driven. We operate like a business within the university. </a:t>
            </a:r>
          </a:p>
          <a:p>
            <a:pPr algn="l">
              <a:lnSpc>
                <a:spcPts val="4772"/>
              </a:lnSpc>
            </a:pPr>
            <a:r>
              <a:rPr lang="en-US" sz="3408" b="1">
                <a:solidFill>
                  <a:srgbClr val="593C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Speed &amp; Agility</a:t>
            </a:r>
          </a:p>
          <a:p>
            <a:pPr marL="735922" lvl="1" indent="-367961" algn="l">
              <a:lnSpc>
                <a:spcPts val="4772"/>
              </a:lnSpc>
              <a:buFont typeface="Arial"/>
              <a:buChar char="•"/>
            </a:pPr>
            <a:r>
              <a:rPr lang="en-US" sz="3408">
                <a:solidFill>
                  <a:srgbClr val="593C8F"/>
                </a:solidFill>
                <a:latin typeface="Open Sans"/>
                <a:ea typeface="Open Sans"/>
                <a:cs typeface="Open Sans"/>
                <a:sym typeface="Open Sans"/>
              </a:rPr>
              <a:t>We move at the speed of the market, rarely at the speed of traditional higher ed.</a:t>
            </a:r>
          </a:p>
        </p:txBody>
      </p:sp>
      <p:sp>
        <p:nvSpPr>
          <p:cNvPr id="7" name="Freeform 7"/>
          <p:cNvSpPr/>
          <p:nvPr/>
        </p:nvSpPr>
        <p:spPr>
          <a:xfrm>
            <a:off x="300656" y="3848580"/>
            <a:ext cx="6956705" cy="4634905"/>
          </a:xfrm>
          <a:custGeom>
            <a:avLst/>
            <a:gdLst/>
            <a:ahLst/>
            <a:cxnLst/>
            <a:rect l="l" t="t" r="r" b="b"/>
            <a:pathLst>
              <a:path w="6956705" h="4634905">
                <a:moveTo>
                  <a:pt x="0" y="0"/>
                </a:moveTo>
                <a:lnTo>
                  <a:pt x="6956705" y="0"/>
                </a:lnTo>
                <a:lnTo>
                  <a:pt x="6956705" y="4634905"/>
                </a:lnTo>
                <a:lnTo>
                  <a:pt x="0" y="46349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596554" y="466534"/>
            <a:ext cx="11194211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593C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THE CE LANDSCAPE: IT’S DIFFERENT HERE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47004" y="5797732"/>
            <a:ext cx="2105779" cy="915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593C8F"/>
                </a:solidFill>
                <a:latin typeface="Archivo Black"/>
                <a:ea typeface="Archivo Black"/>
                <a:cs typeface="Archivo Black"/>
                <a:sym typeface="Archivo Black"/>
              </a:rPr>
              <a:t>Higher Education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77270" y="5675177"/>
            <a:ext cx="2105779" cy="915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593C8F"/>
                </a:solidFill>
                <a:latin typeface="Archivo Black"/>
                <a:ea typeface="Archivo Black"/>
                <a:cs typeface="Archivo Black"/>
                <a:sym typeface="Archivo Black"/>
              </a:rPr>
              <a:t>Business/ Industry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716594" y="5854882"/>
            <a:ext cx="2105779" cy="67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593C8F"/>
                </a:solidFill>
                <a:latin typeface="Archivo Black"/>
                <a:ea typeface="Archivo Black"/>
                <a:cs typeface="Archivo Black"/>
                <a:sym typeface="Archivo Black"/>
              </a:rPr>
              <a:t>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312" r="-2031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3086100" cy="10287000"/>
            <a:chOff x="0" y="0"/>
            <a:chExt cx="812800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 flipV="1">
            <a:off x="4780966" y="1167139"/>
            <a:ext cx="8017715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955794" y="227974"/>
            <a:ext cx="10376412" cy="92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  <a:spcBef>
                <a:spcPct val="0"/>
              </a:spcBef>
            </a:pPr>
            <a:r>
              <a:rPr lang="en-US" sz="5400">
                <a:solidFill>
                  <a:srgbClr val="593C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YOUR 18 MONTH ROADMAP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55794" y="1800839"/>
            <a:ext cx="13322843" cy="3165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61"/>
              </a:lnSpc>
            </a:pPr>
            <a:r>
              <a:rPr lang="en-US" sz="3615" b="1">
                <a:solidFill>
                  <a:srgbClr val="593C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Months 1-3: The Sponge Phase</a:t>
            </a:r>
          </a:p>
          <a:p>
            <a:pPr marL="780602" lvl="1" indent="-390301" algn="l">
              <a:lnSpc>
                <a:spcPts val="5061"/>
              </a:lnSpc>
              <a:buFont typeface="Arial"/>
              <a:buChar char="•"/>
            </a:pPr>
            <a:r>
              <a:rPr lang="en-US" sz="3615">
                <a:solidFill>
                  <a:srgbClr val="593C8F"/>
                </a:solidFill>
                <a:latin typeface="Open Sans"/>
                <a:ea typeface="Open Sans"/>
                <a:cs typeface="Open Sans"/>
                <a:sym typeface="Open Sans"/>
              </a:rPr>
              <a:t>Focus: Listen, Learn, Ask Questions.</a:t>
            </a:r>
          </a:p>
          <a:p>
            <a:pPr marL="780602" lvl="1" indent="-390301" algn="l">
              <a:lnSpc>
                <a:spcPts val="5061"/>
              </a:lnSpc>
              <a:buFont typeface="Arial"/>
              <a:buChar char="•"/>
            </a:pPr>
            <a:r>
              <a:rPr lang="en-US" sz="3615">
                <a:solidFill>
                  <a:srgbClr val="593C8F"/>
                </a:solidFill>
                <a:latin typeface="Open Sans"/>
                <a:ea typeface="Open Sans"/>
                <a:cs typeface="Open Sans"/>
                <a:sym typeface="Open Sans"/>
              </a:rPr>
              <a:t>Goal: Understand processes, history, and key players. Avoid the urge to "fix" anything yet.</a:t>
            </a:r>
          </a:p>
          <a:p>
            <a:pPr algn="l">
              <a:lnSpc>
                <a:spcPts val="5061"/>
              </a:lnSpc>
            </a:pPr>
            <a:endParaRPr lang="en-US" sz="3615">
              <a:solidFill>
                <a:srgbClr val="593C8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-140933" y="4572551"/>
            <a:ext cx="6918131" cy="5802582"/>
          </a:xfrm>
          <a:custGeom>
            <a:avLst/>
            <a:gdLst/>
            <a:ahLst/>
            <a:cxnLst/>
            <a:rect l="l" t="t" r="r" b="b"/>
            <a:pathLst>
              <a:path w="6918131" h="5802582">
                <a:moveTo>
                  <a:pt x="0" y="0"/>
                </a:moveTo>
                <a:lnTo>
                  <a:pt x="6918131" y="0"/>
                </a:lnTo>
                <a:lnTo>
                  <a:pt x="6918131" y="5802582"/>
                </a:lnTo>
                <a:lnTo>
                  <a:pt x="0" y="58025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9277213" y="8745855"/>
            <a:ext cx="8571664" cy="92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  <a:spcBef>
                <a:spcPct val="0"/>
              </a:spcBef>
            </a:pPr>
            <a:r>
              <a:rPr lang="en-US" sz="5400">
                <a:solidFill>
                  <a:srgbClr val="593C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LEARN FROM MORGAN.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312" r="-2031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3086100" cy="10287000"/>
            <a:chOff x="0" y="0"/>
            <a:chExt cx="812800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 flipV="1">
            <a:off x="4780966" y="1167139"/>
            <a:ext cx="8017715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955794" y="227974"/>
            <a:ext cx="10376412" cy="92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  <a:spcBef>
                <a:spcPct val="0"/>
              </a:spcBef>
            </a:pPr>
            <a:r>
              <a:rPr lang="en-US" sz="5400">
                <a:solidFill>
                  <a:srgbClr val="593C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YOUR 18 MONTH ROADMAP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55794" y="1800839"/>
            <a:ext cx="13322843" cy="3165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61"/>
              </a:lnSpc>
            </a:pPr>
            <a:r>
              <a:rPr lang="en-US" sz="3615" b="1">
                <a:solidFill>
                  <a:srgbClr val="593C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Months 4-9: The Connector Phase</a:t>
            </a:r>
          </a:p>
          <a:p>
            <a:pPr marL="780602" lvl="1" indent="-390301" algn="l">
              <a:lnSpc>
                <a:spcPts val="5061"/>
              </a:lnSpc>
              <a:buFont typeface="Arial"/>
              <a:buChar char="•"/>
            </a:pPr>
            <a:r>
              <a:rPr lang="en-US" sz="3615">
                <a:solidFill>
                  <a:srgbClr val="593C8F"/>
                </a:solidFill>
                <a:latin typeface="Open Sans"/>
                <a:ea typeface="Open Sans"/>
                <a:cs typeface="Open Sans"/>
                <a:sym typeface="Open Sans"/>
              </a:rPr>
              <a:t>Focus: Build Relationships, Identify Opportunities.</a:t>
            </a:r>
          </a:p>
          <a:p>
            <a:pPr marL="780602" lvl="1" indent="-390301" algn="l">
              <a:lnSpc>
                <a:spcPts val="5061"/>
              </a:lnSpc>
              <a:buFont typeface="Arial"/>
              <a:buChar char="•"/>
            </a:pPr>
            <a:r>
              <a:rPr lang="en-US" sz="3615">
                <a:solidFill>
                  <a:srgbClr val="593C8F"/>
                </a:solidFill>
                <a:latin typeface="Open Sans"/>
                <a:ea typeface="Open Sans"/>
                <a:cs typeface="Open Sans"/>
                <a:sym typeface="Open Sans"/>
              </a:rPr>
              <a:t>Goal: Execute your plan. Begin to map stakeholder needs to CE capabilities.</a:t>
            </a:r>
          </a:p>
          <a:p>
            <a:pPr algn="l">
              <a:lnSpc>
                <a:spcPts val="5061"/>
              </a:lnSpc>
            </a:pPr>
            <a:endParaRPr lang="en-US" sz="3615">
              <a:solidFill>
                <a:srgbClr val="593C8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-140933" y="4572551"/>
            <a:ext cx="6918131" cy="5802582"/>
          </a:xfrm>
          <a:custGeom>
            <a:avLst/>
            <a:gdLst/>
            <a:ahLst/>
            <a:cxnLst/>
            <a:rect l="l" t="t" r="r" b="b"/>
            <a:pathLst>
              <a:path w="6918131" h="5802582">
                <a:moveTo>
                  <a:pt x="0" y="0"/>
                </a:moveTo>
                <a:lnTo>
                  <a:pt x="6918131" y="0"/>
                </a:lnTo>
                <a:lnTo>
                  <a:pt x="6918131" y="5802582"/>
                </a:lnTo>
                <a:lnTo>
                  <a:pt x="0" y="58025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9277213" y="8745855"/>
            <a:ext cx="8571664" cy="92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  <a:spcBef>
                <a:spcPct val="0"/>
              </a:spcBef>
            </a:pPr>
            <a:r>
              <a:rPr lang="en-US" sz="5400">
                <a:solidFill>
                  <a:srgbClr val="593C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LEARN FROM LUC.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312" r="-2031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3086100" cy="10287000"/>
            <a:chOff x="0" y="0"/>
            <a:chExt cx="812800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 flipV="1">
            <a:off x="4780966" y="1167139"/>
            <a:ext cx="8017715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140933" y="4572551"/>
            <a:ext cx="6918131" cy="5802582"/>
          </a:xfrm>
          <a:custGeom>
            <a:avLst/>
            <a:gdLst/>
            <a:ahLst/>
            <a:cxnLst/>
            <a:rect l="l" t="t" r="r" b="b"/>
            <a:pathLst>
              <a:path w="6918131" h="5802582">
                <a:moveTo>
                  <a:pt x="0" y="0"/>
                </a:moveTo>
                <a:lnTo>
                  <a:pt x="6918131" y="0"/>
                </a:lnTo>
                <a:lnTo>
                  <a:pt x="6918131" y="5802582"/>
                </a:lnTo>
                <a:lnTo>
                  <a:pt x="0" y="58025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955794" y="227974"/>
            <a:ext cx="10376412" cy="92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  <a:spcBef>
                <a:spcPct val="0"/>
              </a:spcBef>
            </a:pPr>
            <a:r>
              <a:rPr lang="en-US" sz="5400">
                <a:solidFill>
                  <a:srgbClr val="593C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YOUR 18 MONTH ROADMAP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955794" y="1800839"/>
            <a:ext cx="13322843" cy="2527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61"/>
              </a:lnSpc>
            </a:pPr>
            <a:r>
              <a:rPr lang="en-US" sz="3615" b="1">
                <a:solidFill>
                  <a:srgbClr val="593C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Months 10-18: The Contributor Phase</a:t>
            </a:r>
          </a:p>
          <a:p>
            <a:pPr marL="780602" lvl="1" indent="-390301" algn="l">
              <a:lnSpc>
                <a:spcPts val="5061"/>
              </a:lnSpc>
              <a:buFont typeface="Arial"/>
              <a:buChar char="•"/>
            </a:pPr>
            <a:r>
              <a:rPr lang="en-US" sz="3615">
                <a:solidFill>
                  <a:srgbClr val="593C8F"/>
                </a:solidFill>
                <a:latin typeface="Open Sans"/>
                <a:ea typeface="Open Sans"/>
                <a:cs typeface="Open Sans"/>
                <a:sym typeface="Open Sans"/>
              </a:rPr>
              <a:t>Focus: Propose, Pilot, Innovate.</a:t>
            </a:r>
          </a:p>
          <a:p>
            <a:pPr marL="780602" lvl="1" indent="-390301" algn="l">
              <a:lnSpc>
                <a:spcPts val="5061"/>
              </a:lnSpc>
              <a:buFont typeface="Arial"/>
              <a:buChar char="•"/>
            </a:pPr>
            <a:r>
              <a:rPr lang="en-US" sz="3615">
                <a:solidFill>
                  <a:srgbClr val="593C8F"/>
                </a:solidFill>
                <a:latin typeface="Open Sans"/>
                <a:ea typeface="Open Sans"/>
                <a:cs typeface="Open Sans"/>
                <a:sym typeface="Open Sans"/>
              </a:rPr>
              <a:t>Goal: Use your knowledge and network to launch a small new initiative or improve an existing process.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277213" y="8745855"/>
            <a:ext cx="8571664" cy="92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  <a:spcBef>
                <a:spcPct val="0"/>
              </a:spcBef>
            </a:pPr>
            <a:r>
              <a:rPr lang="en-US" sz="5400">
                <a:solidFill>
                  <a:srgbClr val="593C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LEARN FROM MORGAN.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312" r="-2031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47625" y="0"/>
            <a:ext cx="3086100" cy="10287000"/>
            <a:chOff x="0" y="0"/>
            <a:chExt cx="812800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826980" y="4425866"/>
            <a:ext cx="3004640" cy="5723124"/>
          </a:xfrm>
          <a:custGeom>
            <a:avLst/>
            <a:gdLst/>
            <a:ahLst/>
            <a:cxnLst/>
            <a:rect l="l" t="t" r="r" b="b"/>
            <a:pathLst>
              <a:path w="3004640" h="5723124">
                <a:moveTo>
                  <a:pt x="0" y="0"/>
                </a:moveTo>
                <a:lnTo>
                  <a:pt x="3004640" y="0"/>
                </a:lnTo>
                <a:lnTo>
                  <a:pt x="3004640" y="5723124"/>
                </a:lnTo>
                <a:lnTo>
                  <a:pt x="0" y="57231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470670" y="2666015"/>
            <a:ext cx="13719974" cy="4180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72"/>
              </a:lnSpc>
            </a:pPr>
            <a:r>
              <a:rPr lang="en-US" sz="3408" b="1">
                <a:solidFill>
                  <a:srgbClr val="593C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Balancing, Boundaries &amp; the “Yes” Trap</a:t>
            </a:r>
          </a:p>
          <a:p>
            <a:pPr marL="735922" lvl="1" indent="-367961" algn="l">
              <a:lnSpc>
                <a:spcPts val="4772"/>
              </a:lnSpc>
              <a:buFont typeface="Arial"/>
              <a:buChar char="•"/>
            </a:pPr>
            <a:r>
              <a:rPr lang="en-US" sz="3408">
                <a:solidFill>
                  <a:srgbClr val="593C8F"/>
                </a:solidFill>
                <a:latin typeface="Open Sans"/>
                <a:ea typeface="Open Sans"/>
                <a:cs typeface="Open Sans"/>
                <a:sym typeface="Open Sans"/>
              </a:rPr>
              <a:t>Learn to say: “That’s a great idea, let me check my project load and see where this fits”</a:t>
            </a:r>
          </a:p>
          <a:p>
            <a:pPr marL="735922" lvl="1" indent="-367961" algn="l">
              <a:lnSpc>
                <a:spcPts val="4772"/>
              </a:lnSpc>
              <a:buFont typeface="Arial"/>
              <a:buChar char="•"/>
            </a:pPr>
            <a:r>
              <a:rPr lang="en-US" sz="3408">
                <a:solidFill>
                  <a:srgbClr val="593C8F"/>
                </a:solidFill>
                <a:latin typeface="Open Sans"/>
                <a:ea typeface="Open Sans"/>
                <a:cs typeface="Open Sans"/>
                <a:sym typeface="Open Sans"/>
              </a:rPr>
              <a:t>The power of saying “No” or having a “no person”</a:t>
            </a:r>
          </a:p>
          <a:p>
            <a:pPr marL="735922" lvl="1" indent="-367961" algn="l">
              <a:lnSpc>
                <a:spcPts val="4772"/>
              </a:lnSpc>
              <a:buFont typeface="Arial"/>
              <a:buChar char="•"/>
            </a:pPr>
            <a:r>
              <a:rPr lang="en-US" sz="3408">
                <a:solidFill>
                  <a:srgbClr val="593C8F"/>
                </a:solidFill>
                <a:latin typeface="Open Sans"/>
                <a:ea typeface="Open Sans"/>
                <a:cs typeface="Open Sans"/>
                <a:sym typeface="Open Sans"/>
              </a:rPr>
              <a:t>Protect your time for deep work and block off your calendar</a:t>
            </a:r>
          </a:p>
          <a:p>
            <a:pPr marL="735922" lvl="1" indent="-367961" algn="l">
              <a:lnSpc>
                <a:spcPts val="4772"/>
              </a:lnSpc>
              <a:buFont typeface="Arial"/>
              <a:buChar char="•"/>
            </a:pPr>
            <a:r>
              <a:rPr lang="en-US" sz="3408">
                <a:solidFill>
                  <a:srgbClr val="593C8F"/>
                </a:solidFill>
                <a:latin typeface="Open Sans"/>
                <a:ea typeface="Open Sans"/>
                <a:cs typeface="Open Sans"/>
                <a:sym typeface="Open Sans"/>
              </a:rPr>
              <a:t>Ask questions and clarify: </a:t>
            </a:r>
          </a:p>
          <a:p>
            <a:pPr marL="1471843" lvl="2" indent="-490614" algn="l">
              <a:lnSpc>
                <a:spcPts val="4772"/>
              </a:lnSpc>
              <a:buFont typeface="Arial"/>
              <a:buChar char="⚬"/>
            </a:pPr>
            <a:r>
              <a:rPr lang="en-US" sz="3408">
                <a:solidFill>
                  <a:srgbClr val="593C8F"/>
                </a:solidFill>
                <a:latin typeface="Open Sans"/>
                <a:ea typeface="Open Sans"/>
                <a:cs typeface="Open Sans"/>
                <a:sym typeface="Open Sans"/>
              </a:rPr>
              <a:t>“What does success for this project look like?”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70670" y="286059"/>
            <a:ext cx="11194211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5999">
                <a:solidFill>
                  <a:srgbClr val="593C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YOUR #1 PRIORITY: </a:t>
            </a:r>
          </a:p>
          <a:p>
            <a:pPr algn="l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593C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MANAGING YOURSELF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312" r="-2031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47625" y="0"/>
            <a:ext cx="3086100" cy="10287000"/>
            <a:chOff x="0" y="0"/>
            <a:chExt cx="812800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38704" y="5391150"/>
            <a:ext cx="5957540" cy="4690208"/>
          </a:xfrm>
          <a:custGeom>
            <a:avLst/>
            <a:gdLst/>
            <a:ahLst/>
            <a:cxnLst/>
            <a:rect l="l" t="t" r="r" b="b"/>
            <a:pathLst>
              <a:path w="5957540" h="4690208">
                <a:moveTo>
                  <a:pt x="0" y="0"/>
                </a:moveTo>
                <a:lnTo>
                  <a:pt x="5957539" y="0"/>
                </a:lnTo>
                <a:lnTo>
                  <a:pt x="5957539" y="4690208"/>
                </a:lnTo>
                <a:lnTo>
                  <a:pt x="0" y="46902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718167" y="2763104"/>
            <a:ext cx="13305943" cy="2380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72"/>
              </a:lnSpc>
            </a:pPr>
            <a:r>
              <a:rPr lang="en-US" sz="3408" b="1">
                <a:solidFill>
                  <a:srgbClr val="593C8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Set Your Professional Development Goals</a:t>
            </a:r>
          </a:p>
          <a:p>
            <a:pPr marL="735922" lvl="1" indent="-367961" algn="l">
              <a:lnSpc>
                <a:spcPts val="4772"/>
              </a:lnSpc>
              <a:buFont typeface="Arial"/>
              <a:buChar char="•"/>
            </a:pPr>
            <a:r>
              <a:rPr lang="en-US" sz="3408">
                <a:solidFill>
                  <a:srgbClr val="593C8F"/>
                </a:solidFill>
                <a:latin typeface="Open Sans"/>
                <a:ea typeface="Open Sans"/>
                <a:cs typeface="Open Sans"/>
                <a:sym typeface="Open Sans"/>
              </a:rPr>
              <a:t>Identify 1-2 skills you want to build this year</a:t>
            </a:r>
          </a:p>
          <a:p>
            <a:pPr marL="735922" lvl="1" indent="-367961" algn="l">
              <a:lnSpc>
                <a:spcPts val="4772"/>
              </a:lnSpc>
              <a:buFont typeface="Arial"/>
              <a:buChar char="•"/>
            </a:pPr>
            <a:r>
              <a:rPr lang="en-US" sz="3408">
                <a:solidFill>
                  <a:srgbClr val="593C8F"/>
                </a:solidFill>
                <a:latin typeface="Open Sans"/>
                <a:ea typeface="Open Sans"/>
                <a:cs typeface="Open Sans"/>
                <a:sym typeface="Open Sans"/>
              </a:rPr>
              <a:t>Find a mentor, whether inside or outside of your organization</a:t>
            </a:r>
          </a:p>
          <a:p>
            <a:pPr marL="735922" lvl="1" indent="-367961" algn="l">
              <a:lnSpc>
                <a:spcPts val="4772"/>
              </a:lnSpc>
              <a:buFont typeface="Arial"/>
              <a:buChar char="•"/>
            </a:pPr>
            <a:r>
              <a:rPr lang="en-US" sz="3408">
                <a:solidFill>
                  <a:srgbClr val="593C8F"/>
                </a:solidFill>
                <a:latin typeface="Open Sans"/>
                <a:ea typeface="Open Sans"/>
                <a:cs typeface="Open Sans"/>
                <a:sym typeface="Open Sans"/>
              </a:rPr>
              <a:t>Join a professional Organization (UPCEA, ACCED-I, ACA, MEMS)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18167" y="508999"/>
            <a:ext cx="11194211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5999">
                <a:solidFill>
                  <a:srgbClr val="593C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YOUR #1 PRIORITY: </a:t>
            </a:r>
          </a:p>
          <a:p>
            <a:pPr algn="l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593C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MANAGING YOURSELF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312" r="-2031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3086100" cy="10287000"/>
            <a:chOff x="0" y="0"/>
            <a:chExt cx="812800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502468" y="1940101"/>
            <a:ext cx="14721585" cy="7448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9057" lvl="1" indent="-324528" algn="l">
              <a:lnSpc>
                <a:spcPts val="4208"/>
              </a:lnSpc>
              <a:buFont typeface="Arial"/>
              <a:buChar char="•"/>
            </a:pPr>
            <a:r>
              <a:rPr lang="en-US" sz="3006" b="1" spc="231">
                <a:solidFill>
                  <a:srgbClr val="501D8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Professional Organizations:</a:t>
            </a:r>
          </a:p>
          <a:p>
            <a:pPr marL="1298114" lvl="2" indent="-432705" algn="l">
              <a:lnSpc>
                <a:spcPts val="4208"/>
              </a:lnSpc>
              <a:buFont typeface="Arial"/>
              <a:buChar char="⚬"/>
            </a:pPr>
            <a:r>
              <a:rPr lang="en-US" sz="3006" spc="231">
                <a:solidFill>
                  <a:srgbClr val="501D82"/>
                </a:solidFill>
                <a:latin typeface="Open Sans"/>
                <a:ea typeface="Open Sans"/>
                <a:cs typeface="Open Sans"/>
                <a:sym typeface="Open Sans"/>
              </a:rPr>
              <a:t>UPCEA</a:t>
            </a:r>
          </a:p>
          <a:p>
            <a:pPr marL="1298114" lvl="2" indent="-432705" algn="l">
              <a:lnSpc>
                <a:spcPts val="4208"/>
              </a:lnSpc>
              <a:buFont typeface="Arial"/>
              <a:buChar char="⚬"/>
            </a:pPr>
            <a:r>
              <a:rPr lang="en-US" sz="3006" spc="231">
                <a:solidFill>
                  <a:srgbClr val="501D82"/>
                </a:solidFill>
                <a:latin typeface="Open Sans"/>
                <a:ea typeface="Open Sans"/>
                <a:cs typeface="Open Sans"/>
                <a:sym typeface="Open Sans"/>
              </a:rPr>
              <a:t>ACCED-I (Association of Collegiate Conference and Events Directors-International)</a:t>
            </a:r>
          </a:p>
          <a:p>
            <a:pPr marL="1298114" lvl="2" indent="-432705" algn="l">
              <a:lnSpc>
                <a:spcPts val="4208"/>
              </a:lnSpc>
              <a:buFont typeface="Arial"/>
              <a:buChar char="⚬"/>
            </a:pPr>
            <a:r>
              <a:rPr lang="en-US" sz="3006" spc="231">
                <a:solidFill>
                  <a:srgbClr val="501D82"/>
                </a:solidFill>
                <a:latin typeface="Open Sans"/>
                <a:ea typeface="Open Sans"/>
                <a:cs typeface="Open Sans"/>
                <a:sym typeface="Open Sans"/>
              </a:rPr>
              <a:t>American Camps Association (ACA)</a:t>
            </a:r>
          </a:p>
          <a:p>
            <a:pPr marL="1298114" lvl="2" indent="-432705" algn="l">
              <a:lnSpc>
                <a:spcPts val="4208"/>
              </a:lnSpc>
              <a:buFont typeface="Arial"/>
              <a:buChar char="⚬"/>
            </a:pPr>
            <a:r>
              <a:rPr lang="en-US" sz="3006" spc="231">
                <a:solidFill>
                  <a:srgbClr val="501D82"/>
                </a:solidFill>
                <a:latin typeface="Open Sans"/>
                <a:ea typeface="Open Sans"/>
                <a:cs typeface="Open Sans"/>
                <a:sym typeface="Open Sans"/>
              </a:rPr>
              <a:t>OLC (Online Learning Consortium)</a:t>
            </a:r>
          </a:p>
          <a:p>
            <a:pPr marL="1298114" lvl="2" indent="-432705" algn="l">
              <a:lnSpc>
                <a:spcPts val="4208"/>
              </a:lnSpc>
              <a:buFont typeface="Arial"/>
              <a:buChar char="⚬"/>
            </a:pPr>
            <a:r>
              <a:rPr lang="en-US" sz="3006" spc="231">
                <a:solidFill>
                  <a:srgbClr val="501D82"/>
                </a:solidFill>
                <a:latin typeface="Open Sans"/>
                <a:ea typeface="Open Sans"/>
                <a:cs typeface="Open Sans"/>
                <a:sym typeface="Open Sans"/>
              </a:rPr>
              <a:t>ACHE (Association for Continuing Higher Education)</a:t>
            </a:r>
          </a:p>
          <a:p>
            <a:pPr marL="649057" lvl="1" indent="-324528" algn="l">
              <a:lnSpc>
                <a:spcPts val="4208"/>
              </a:lnSpc>
              <a:buFont typeface="Arial"/>
              <a:buChar char="•"/>
            </a:pPr>
            <a:r>
              <a:rPr lang="en-US" sz="3006" b="1" spc="231">
                <a:solidFill>
                  <a:srgbClr val="501D8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Recommended Reading:</a:t>
            </a:r>
          </a:p>
          <a:p>
            <a:pPr marL="1298114" lvl="2" indent="-432705" algn="l">
              <a:lnSpc>
                <a:spcPts val="4208"/>
              </a:lnSpc>
              <a:buFont typeface="Arial"/>
              <a:buChar char="⚬"/>
            </a:pPr>
            <a:r>
              <a:rPr lang="en-US" sz="3006" i="1" spc="231">
                <a:solidFill>
                  <a:srgbClr val="501D82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QBQ The Question Behind the Question </a:t>
            </a:r>
            <a:r>
              <a:rPr lang="en-US" sz="3006" spc="231">
                <a:solidFill>
                  <a:srgbClr val="501D82"/>
                </a:solidFill>
                <a:latin typeface="Open Sans"/>
                <a:ea typeface="Open Sans"/>
                <a:cs typeface="Open Sans"/>
                <a:sym typeface="Open Sans"/>
              </a:rPr>
              <a:t>by John G. Miller</a:t>
            </a:r>
          </a:p>
          <a:p>
            <a:pPr marL="1298114" lvl="2" indent="-432705" algn="l">
              <a:lnSpc>
                <a:spcPts val="4208"/>
              </a:lnSpc>
              <a:buFont typeface="Arial"/>
              <a:buChar char="⚬"/>
            </a:pPr>
            <a:endParaRPr lang="en-US" sz="3006" spc="231">
              <a:solidFill>
                <a:srgbClr val="501D8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49057" lvl="1" indent="-324528" algn="l">
              <a:lnSpc>
                <a:spcPts val="4208"/>
              </a:lnSpc>
              <a:buFont typeface="Arial"/>
              <a:buChar char="•"/>
            </a:pPr>
            <a:r>
              <a:rPr lang="en-US" sz="3006" b="1" spc="231">
                <a:solidFill>
                  <a:srgbClr val="501D8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Productivity Tools:</a:t>
            </a:r>
          </a:p>
          <a:p>
            <a:pPr marL="1298114" lvl="2" indent="-432705" algn="l">
              <a:lnSpc>
                <a:spcPts val="4208"/>
              </a:lnSpc>
              <a:buFont typeface="Arial"/>
              <a:buChar char="⚬"/>
            </a:pPr>
            <a:r>
              <a:rPr lang="en-US" sz="3006" spc="231">
                <a:solidFill>
                  <a:srgbClr val="501D82"/>
                </a:solidFill>
                <a:latin typeface="Open Sans"/>
                <a:ea typeface="Open Sans"/>
                <a:cs typeface="Open Sans"/>
                <a:sym typeface="Open Sans"/>
              </a:rPr>
              <a:t>Project Management: Monday.com, Asana</a:t>
            </a:r>
          </a:p>
          <a:p>
            <a:pPr marL="1298114" lvl="2" indent="-432705" algn="l">
              <a:lnSpc>
                <a:spcPts val="4208"/>
              </a:lnSpc>
              <a:buFont typeface="Arial"/>
              <a:buChar char="⚬"/>
            </a:pPr>
            <a:r>
              <a:rPr lang="en-US" sz="3006" spc="231">
                <a:solidFill>
                  <a:srgbClr val="501D82"/>
                </a:solidFill>
                <a:latin typeface="Open Sans"/>
                <a:ea typeface="Open Sans"/>
                <a:cs typeface="Open Sans"/>
                <a:sym typeface="Open Sans"/>
              </a:rPr>
              <a:t>Team Communication: Webex, Slack, Microsoft Teams</a:t>
            </a:r>
          </a:p>
          <a:p>
            <a:pPr algn="l">
              <a:lnSpc>
                <a:spcPts val="4208"/>
              </a:lnSpc>
              <a:spcBef>
                <a:spcPct val="0"/>
              </a:spcBef>
            </a:pPr>
            <a:endParaRPr lang="en-US" sz="3006" spc="231">
              <a:solidFill>
                <a:srgbClr val="501D8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686318" y="583312"/>
            <a:ext cx="11742423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593C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PD OPPORTUNITIES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312" r="-2031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3086100" cy="10287000"/>
            <a:chOff x="0" y="0"/>
            <a:chExt cx="812800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337313" y="2960387"/>
            <a:ext cx="6177564" cy="6797870"/>
          </a:xfrm>
          <a:custGeom>
            <a:avLst/>
            <a:gdLst/>
            <a:ahLst/>
            <a:cxnLst/>
            <a:rect l="l" t="t" r="r" b="b"/>
            <a:pathLst>
              <a:path w="6177564" h="6797870">
                <a:moveTo>
                  <a:pt x="0" y="0"/>
                </a:moveTo>
                <a:lnTo>
                  <a:pt x="6177564" y="0"/>
                </a:lnTo>
                <a:lnTo>
                  <a:pt x="6177564" y="6797869"/>
                </a:lnTo>
                <a:lnTo>
                  <a:pt x="0" y="6797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6816094" y="6122237"/>
            <a:ext cx="1028543" cy="367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0"/>
              </a:lnSpc>
              <a:spcBef>
                <a:spcPct val="0"/>
              </a:spcBef>
            </a:pPr>
            <a:r>
              <a:rPr lang="en-US" sz="2128">
                <a:solidFill>
                  <a:srgbClr val="FEFEFE"/>
                </a:solidFill>
                <a:latin typeface="Archivo Black"/>
                <a:ea typeface="Archivo Black"/>
                <a:cs typeface="Archivo Black"/>
                <a:sym typeface="Archivo Black"/>
              </a:rPr>
              <a:t>You/CE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62051" y="6131762"/>
            <a:ext cx="1173820" cy="303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52"/>
              </a:lnSpc>
              <a:spcBef>
                <a:spcPct val="0"/>
              </a:spcBef>
            </a:pPr>
            <a:r>
              <a:rPr lang="en-US" sz="1680">
                <a:solidFill>
                  <a:srgbClr val="593C8F"/>
                </a:solidFill>
                <a:latin typeface="Archivo Black"/>
                <a:ea typeface="Archivo Black"/>
                <a:cs typeface="Archivo Black"/>
                <a:sym typeface="Archivo Black"/>
              </a:rPr>
              <a:t>Marketing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47109" y="3382897"/>
            <a:ext cx="860188" cy="303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52"/>
              </a:lnSpc>
              <a:spcBef>
                <a:spcPct val="0"/>
              </a:spcBef>
            </a:pPr>
            <a:r>
              <a:rPr lang="en-US" sz="1680">
                <a:solidFill>
                  <a:srgbClr val="593C8F"/>
                </a:solidFill>
                <a:latin typeface="Archivo Black"/>
                <a:ea typeface="Archivo Black"/>
                <a:cs typeface="Archivo Black"/>
                <a:sym typeface="Archivo Black"/>
              </a:rPr>
              <a:t>Faculty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311299" y="3861460"/>
            <a:ext cx="925322" cy="303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52"/>
              </a:lnSpc>
              <a:spcBef>
                <a:spcPct val="0"/>
              </a:spcBef>
            </a:pPr>
            <a:r>
              <a:rPr lang="en-US" sz="1680">
                <a:solidFill>
                  <a:srgbClr val="593C8F"/>
                </a:solidFill>
                <a:latin typeface="Archivo Black"/>
                <a:ea typeface="Archivo Black"/>
                <a:cs typeface="Archivo Black"/>
                <a:sym typeface="Archivo Black"/>
              </a:rPr>
              <a:t>Finance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307042" y="5073840"/>
            <a:ext cx="1008399" cy="602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52"/>
              </a:lnSpc>
            </a:pPr>
            <a:r>
              <a:rPr lang="en-US" sz="1680">
                <a:solidFill>
                  <a:srgbClr val="593C8F"/>
                </a:solidFill>
                <a:latin typeface="Archivo Black"/>
                <a:ea typeface="Archivo Black"/>
                <a:cs typeface="Archivo Black"/>
                <a:sym typeface="Archivo Black"/>
              </a:rPr>
              <a:t>Industry</a:t>
            </a:r>
          </a:p>
          <a:p>
            <a:pPr algn="ctr">
              <a:lnSpc>
                <a:spcPts val="2352"/>
              </a:lnSpc>
              <a:spcBef>
                <a:spcPct val="0"/>
              </a:spcBef>
            </a:pPr>
            <a:r>
              <a:rPr lang="en-US" sz="1680">
                <a:solidFill>
                  <a:srgbClr val="593C8F"/>
                </a:solidFill>
                <a:latin typeface="Archivo Black"/>
                <a:ea typeface="Archivo Black"/>
                <a:cs typeface="Archivo Black"/>
                <a:sym typeface="Archivo Black"/>
              </a:rPr>
              <a:t>Partners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052488" y="8000725"/>
            <a:ext cx="1228516" cy="553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6"/>
              </a:lnSpc>
            </a:pPr>
            <a:r>
              <a:rPr lang="en-US" sz="1568">
                <a:solidFill>
                  <a:srgbClr val="593C8F"/>
                </a:solidFill>
                <a:latin typeface="Archivo Black"/>
                <a:ea typeface="Archivo Black"/>
                <a:cs typeface="Archivo Black"/>
                <a:sym typeface="Archivo Black"/>
              </a:rPr>
              <a:t>Community</a:t>
            </a:r>
          </a:p>
          <a:p>
            <a:pPr algn="ctr">
              <a:lnSpc>
                <a:spcPts val="2196"/>
              </a:lnSpc>
              <a:spcBef>
                <a:spcPct val="0"/>
              </a:spcBef>
            </a:pPr>
            <a:r>
              <a:rPr lang="en-US" sz="1568">
                <a:solidFill>
                  <a:srgbClr val="593C8F"/>
                </a:solidFill>
                <a:latin typeface="Archivo Black"/>
                <a:ea typeface="Archivo Black"/>
                <a:cs typeface="Archivo Black"/>
                <a:sym typeface="Archivo Black"/>
              </a:rPr>
              <a:t>Orgs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936821" y="9120707"/>
            <a:ext cx="237192" cy="303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52"/>
              </a:lnSpc>
              <a:spcBef>
                <a:spcPct val="0"/>
              </a:spcBef>
            </a:pPr>
            <a:r>
              <a:rPr lang="en-US" sz="1680">
                <a:solidFill>
                  <a:srgbClr val="593C8F"/>
                </a:solidFill>
                <a:latin typeface="Archivo Black"/>
                <a:ea typeface="Archivo Black"/>
                <a:cs typeface="Archivo Black"/>
                <a:sym typeface="Archivo Black"/>
              </a:rPr>
              <a:t>IT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566660" y="286059"/>
            <a:ext cx="12829100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5999">
                <a:solidFill>
                  <a:srgbClr val="593C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YOUR #2 PRIORITY: </a:t>
            </a:r>
          </a:p>
          <a:p>
            <a:pPr algn="l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593C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MANAGING RELATIONSHIPS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257848" y="7535654"/>
            <a:ext cx="5273156" cy="1557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65"/>
              </a:lnSpc>
            </a:pPr>
            <a:r>
              <a:rPr lang="en-US" sz="4475">
                <a:solidFill>
                  <a:srgbClr val="593C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WHO ARE YOUR </a:t>
            </a:r>
          </a:p>
          <a:p>
            <a:pPr algn="l">
              <a:lnSpc>
                <a:spcPts val="6265"/>
              </a:lnSpc>
              <a:spcBef>
                <a:spcPct val="0"/>
              </a:spcBef>
            </a:pPr>
            <a:r>
              <a:rPr lang="en-US" sz="4475">
                <a:solidFill>
                  <a:srgbClr val="593C8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KEY PARTNERS?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E2C82C592F714FABD73EF165E90629" ma:contentTypeVersion="14" ma:contentTypeDescription="Create a new document." ma:contentTypeScope="" ma:versionID="7cd9345a5b71f7c6fa9c3c9d3e15172d">
  <xsd:schema xmlns:xsd="http://www.w3.org/2001/XMLSchema" xmlns:xs="http://www.w3.org/2001/XMLSchema" xmlns:p="http://schemas.microsoft.com/office/2006/metadata/properties" xmlns:ns2="5e7b1aad-a41d-47c6-8e60-c11546a73bc8" xmlns:ns3="fa1192a9-97d6-45d0-800a-3f22f04ce27c" targetNamespace="http://schemas.microsoft.com/office/2006/metadata/properties" ma:root="true" ma:fieldsID="feedcc3064d9be43f606567fe47be515" ns2:_="" ns3:_="">
    <xsd:import namespace="5e7b1aad-a41d-47c6-8e60-c11546a73bc8"/>
    <xsd:import namespace="fa1192a9-97d6-45d0-800a-3f22f04ce2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b1aad-a41d-47c6-8e60-c11546a73b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c1b505c-90bb-442f-9a03-28747e7cb2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1192a9-97d6-45d0-800a-3f22f04ce27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17c8b00-532c-402c-9ed9-bb71e335a04f}" ma:internalName="TaxCatchAll" ma:showField="CatchAllData" ma:web="fa1192a9-97d6-45d0-800a-3f22f04ce2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a1192a9-97d6-45d0-800a-3f22f04ce27c" xsi:nil="true"/>
    <lcf76f155ced4ddcb4097134ff3c332f xmlns="5e7b1aad-a41d-47c6-8e60-c11546a73bc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D42C208-0500-490F-A6A1-789EB6C0C1A1}"/>
</file>

<file path=customXml/itemProps2.xml><?xml version="1.0" encoding="utf-8"?>
<ds:datastoreItem xmlns:ds="http://schemas.openxmlformats.org/officeDocument/2006/customXml" ds:itemID="{A99E9CBA-1ED2-4F57-B040-CD43E4108B97}"/>
</file>

<file path=customXml/itemProps3.xml><?xml version="1.0" encoding="utf-8"?>
<ds:datastoreItem xmlns:ds="http://schemas.openxmlformats.org/officeDocument/2006/customXml" ds:itemID="{93E9FB07-E311-4DDE-921F-E428DB5D0545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739</Words>
  <Application>Microsoft Office PowerPoint</Application>
  <PresentationFormat>Custom</PresentationFormat>
  <Paragraphs>144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Archivo Black</vt:lpstr>
      <vt:lpstr>Open Sans</vt:lpstr>
      <vt:lpstr>Open Sans Bold</vt:lpstr>
      <vt:lpstr>Open Sans Italics</vt:lpstr>
      <vt:lpstr>League Spartan</vt:lpstr>
      <vt:lpstr>Calibri</vt:lpstr>
      <vt:lpstr>Lato</vt:lpstr>
      <vt:lpstr>Arial</vt:lpstr>
      <vt:lpstr>Canva Student Font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SWPM CE Presentation</dc:title>
  <dc:creator>Peterson, Lucas</dc:creator>
  <cp:lastModifiedBy>Peterson, Lucas</cp:lastModifiedBy>
  <cp:revision>2</cp:revision>
  <dcterms:created xsi:type="dcterms:W3CDTF">2006-08-16T00:00:00Z</dcterms:created>
  <dcterms:modified xsi:type="dcterms:W3CDTF">2025-10-08T17:47:22Z</dcterms:modified>
  <dc:identifier>DAGz7ScO-VI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0x01010069E2C82C592F714FABD73EF165E90629</vt:lpwstr>
  </property>
</Properties>
</file>